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5223" r:id="rId1"/>
    <p:sldMasterId id="2147485227" r:id="rId2"/>
    <p:sldMasterId id="2147485229" r:id="rId3"/>
  </p:sldMasterIdLst>
  <p:notesMasterIdLst>
    <p:notesMasterId r:id="rId12"/>
  </p:notesMasterIdLst>
  <p:handoutMasterIdLst>
    <p:handoutMasterId r:id="rId13"/>
  </p:handoutMasterIdLst>
  <p:sldIdLst>
    <p:sldId id="472" r:id="rId4"/>
    <p:sldId id="356" r:id="rId5"/>
    <p:sldId id="436" r:id="rId6"/>
    <p:sldId id="357" r:id="rId7"/>
    <p:sldId id="358" r:id="rId8"/>
    <p:sldId id="440" r:id="rId9"/>
    <p:sldId id="441" r:id="rId10"/>
    <p:sldId id="359" r:id="rId11"/>
  </p:sldIdLst>
  <p:sldSz cx="9144000" cy="5143500" type="screen16x9"/>
  <p:notesSz cx="7010400" cy="9296400"/>
  <p:custDataLst>
    <p:tags r:id="rId14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3429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685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0287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1714500" algn="l" defTabSz="6858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057400" algn="l" defTabSz="6858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2400300" algn="l" defTabSz="6858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2743200" algn="l" defTabSz="6858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 userDrawn="1">
          <p15:clr>
            <a:srgbClr val="A4A3A4"/>
          </p15:clr>
        </p15:guide>
        <p15:guide id="2" pos="220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53278"/>
    <a:srgbClr val="646569"/>
    <a:srgbClr val="80469A"/>
    <a:srgbClr val="D9B11D"/>
    <a:srgbClr val="E8C956"/>
    <a:srgbClr val="002D73"/>
    <a:srgbClr val="898989"/>
    <a:srgbClr val="00ACDC"/>
    <a:srgbClr val="FFFFFF"/>
    <a:srgbClr val="D6ED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23041" autoAdjust="0"/>
    <p:restoredTop sz="94660"/>
  </p:normalViewPr>
  <p:slideViewPr>
    <p:cSldViewPr>
      <p:cViewPr varScale="1">
        <p:scale>
          <a:sx n="126" d="100"/>
          <a:sy n="126" d="100"/>
        </p:scale>
        <p:origin x="132" y="372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0" d="100"/>
        <a:sy n="90" d="100"/>
      </p:scale>
      <p:origin x="0" y="0"/>
    </p:cViewPr>
  </p:sorterViewPr>
  <p:notesViewPr>
    <p:cSldViewPr>
      <p:cViewPr varScale="1">
        <p:scale>
          <a:sx n="82" d="100"/>
          <a:sy n="82" d="100"/>
        </p:scale>
        <p:origin x="2976" y="108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presProps" Target="presProp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tags" Target="tags/tag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10" name="Rectangle 2">
            <a:extLst>
              <a:ext uri="{FF2B5EF4-FFF2-40B4-BE49-F238E27FC236}">
                <a16:creationId xmlns:a16="http://schemas.microsoft.com/office/drawing/2014/main" id="{57C1F75C-90CC-422A-AD5B-1C71DC5636A6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55363"/>
            <a:ext cx="7010400" cy="46291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3455" tIns="46728" rIns="93455" bIns="46728" numCol="1" anchor="t" anchorCtr="0" compatLnSpc="1">
            <a:prstTxWarp prst="textNoShape">
              <a:avLst/>
            </a:prstTxWarp>
          </a:bodyPr>
          <a:lstStyle>
            <a:lvl1pPr algn="ctr" defTabSz="934876" eaLnBrk="1" hangingPunct="1">
              <a:defRPr sz="1000">
                <a:latin typeface="Verdana" pitchFamily="34" charset="0"/>
              </a:defRPr>
            </a:lvl1pPr>
          </a:lstStyle>
          <a:p>
            <a:pPr>
              <a:defRPr/>
            </a:pPr>
            <a:r>
              <a:rPr lang="en-US"/>
              <a:t>GPSII/MAPP Leader’s Guide</a:t>
            </a:r>
            <a:br>
              <a:rPr lang="en-US"/>
            </a:br>
            <a:r>
              <a:rPr lang="en-US"/>
              <a:t>PowerPoint Presentation 2014 </a:t>
            </a:r>
          </a:p>
        </p:txBody>
      </p:sp>
      <p:sp>
        <p:nvSpPr>
          <p:cNvPr id="171013" name="Rectangle 5">
            <a:extLst>
              <a:ext uri="{FF2B5EF4-FFF2-40B4-BE49-F238E27FC236}">
                <a16:creationId xmlns:a16="http://schemas.microsoft.com/office/drawing/2014/main" id="{EA1A4EF1-ACE1-4EB7-BBCE-EA606DB64A2B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0" y="8830312"/>
            <a:ext cx="7010400" cy="46450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3455" tIns="46728" rIns="93455" bIns="46728" numCol="1" anchor="b" anchorCtr="0" compatLnSpc="1">
            <a:prstTxWarp prst="textNoShape">
              <a:avLst/>
            </a:prstTxWarp>
          </a:bodyPr>
          <a:lstStyle>
            <a:lvl1pPr algn="ctr" defTabSz="933542" eaLnBrk="1" hangingPunct="1">
              <a:defRPr sz="1000">
                <a:latin typeface="Verdana" panose="020B0604030504040204" pitchFamily="34" charset="0"/>
              </a:defRPr>
            </a:lvl1pPr>
          </a:lstStyle>
          <a:p>
            <a:pPr>
              <a:defRPr/>
            </a:pPr>
            <a:fld id="{243A2A10-3094-4406-8D8C-605124DCF2E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6B5C0BEF-53F5-4ABB-BFBC-C4F01F73E4E3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6150" cy="46450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3455" tIns="46728" rIns="93455" bIns="46728" numCol="1" anchor="t" anchorCtr="0" compatLnSpc="1">
            <a:prstTxWarp prst="textNoShape">
              <a:avLst/>
            </a:prstTxWarp>
          </a:bodyPr>
          <a:lstStyle>
            <a:lvl1pPr defTabSz="934876" eaLnBrk="1" hangingPunct="1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AEF0F0D3-2F1C-487E-9606-380A2AAD6AE8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972666" y="0"/>
            <a:ext cx="3036150" cy="46450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3455" tIns="46728" rIns="93455" bIns="46728" numCol="1" anchor="t" anchorCtr="0" compatLnSpc="1">
            <a:prstTxWarp prst="textNoShape">
              <a:avLst/>
            </a:prstTxWarp>
          </a:bodyPr>
          <a:lstStyle>
            <a:lvl1pPr algn="r" defTabSz="934876" eaLnBrk="1" hangingPunct="1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4" name="Rectangle 4">
            <a:extLst>
              <a:ext uri="{FF2B5EF4-FFF2-40B4-BE49-F238E27FC236}">
                <a16:creationId xmlns:a16="http://schemas.microsoft.com/office/drawing/2014/main" id="{98F868C2-5BC1-4595-BAB5-B45D8F553957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06400" y="696913"/>
            <a:ext cx="61976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>
            <a:extLst>
              <a:ext uri="{FF2B5EF4-FFF2-40B4-BE49-F238E27FC236}">
                <a16:creationId xmlns:a16="http://schemas.microsoft.com/office/drawing/2014/main" id="{396D2BEE-FAAB-415C-846F-933F0203B803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0406" y="4416742"/>
            <a:ext cx="5609588" cy="418211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3455" tIns="46728" rIns="93455" bIns="4672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102" name="Rectangle 6">
            <a:extLst>
              <a:ext uri="{FF2B5EF4-FFF2-40B4-BE49-F238E27FC236}">
                <a16:creationId xmlns:a16="http://schemas.microsoft.com/office/drawing/2014/main" id="{85161F23-7110-46D4-A898-F171F08DD5AF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0312"/>
            <a:ext cx="3036150" cy="46450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3455" tIns="46728" rIns="93455" bIns="46728" numCol="1" anchor="b" anchorCtr="0" compatLnSpc="1">
            <a:prstTxWarp prst="textNoShape">
              <a:avLst/>
            </a:prstTxWarp>
          </a:bodyPr>
          <a:lstStyle>
            <a:lvl1pPr defTabSz="934876" eaLnBrk="1" hangingPunct="1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>
            <a:extLst>
              <a:ext uri="{FF2B5EF4-FFF2-40B4-BE49-F238E27FC236}">
                <a16:creationId xmlns:a16="http://schemas.microsoft.com/office/drawing/2014/main" id="{742DEF3E-2484-4FF1-B294-61F0D15D32A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2666" y="8830312"/>
            <a:ext cx="3036150" cy="46450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3455" tIns="46728" rIns="93455" bIns="46728" numCol="1" anchor="b" anchorCtr="0" compatLnSpc="1">
            <a:prstTxWarp prst="textNoShape">
              <a:avLst/>
            </a:prstTxWarp>
          </a:bodyPr>
          <a:lstStyle>
            <a:lvl1pPr algn="r" defTabSz="933542" eaLnBrk="1" hangingPunct="1">
              <a:defRPr sz="1200"/>
            </a:lvl1pPr>
          </a:lstStyle>
          <a:p>
            <a:pPr>
              <a:defRPr/>
            </a:pPr>
            <a:fld id="{CEB12E2F-80C7-48A8-87C2-E80316250CE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9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342900" algn="l" rtl="0" eaLnBrk="0" fontAlgn="base" hangingPunct="0">
      <a:spcBef>
        <a:spcPct val="30000"/>
      </a:spcBef>
      <a:spcAft>
        <a:spcPct val="0"/>
      </a:spcAft>
      <a:defRPr sz="9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685800" algn="l" rtl="0" eaLnBrk="0" fontAlgn="base" hangingPunct="0">
      <a:spcBef>
        <a:spcPct val="30000"/>
      </a:spcBef>
      <a:spcAft>
        <a:spcPct val="0"/>
      </a:spcAft>
      <a:defRPr sz="9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028700" algn="l" rtl="0" eaLnBrk="0" fontAlgn="base" hangingPunct="0">
      <a:spcBef>
        <a:spcPct val="30000"/>
      </a:spcBef>
      <a:spcAft>
        <a:spcPct val="0"/>
      </a:spcAft>
      <a:defRPr sz="9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371600" algn="l" rtl="0" eaLnBrk="0" fontAlgn="base" hangingPunct="0">
      <a:spcBef>
        <a:spcPct val="30000"/>
      </a:spcBef>
      <a:spcAft>
        <a:spcPct val="0"/>
      </a:spcAft>
      <a:defRPr sz="9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17145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ver Mas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2581277"/>
            <a:ext cx="8229600" cy="48623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800" b="1">
                <a:solidFill>
                  <a:srgbClr val="64656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875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75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624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498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372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246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12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2995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Master subtitle style</a:t>
            </a:r>
          </a:p>
        </p:txBody>
      </p:sp>
      <p:sp>
        <p:nvSpPr>
          <p:cNvPr id="11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457200" y="1828802"/>
            <a:ext cx="8229600" cy="6572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4000" baseline="0"/>
            </a:lvl1pPr>
          </a:lstStyle>
          <a:p>
            <a:r>
              <a:rPr lang="en-US" dirty="0"/>
              <a:t>Master Title – Arial Bold</a:t>
            </a:r>
          </a:p>
        </p:txBody>
      </p:sp>
    </p:spTree>
    <p:extLst>
      <p:ext uri="{BB962C8B-B14F-4D97-AF65-F5344CB8AC3E}">
        <p14:creationId xmlns:p14="http://schemas.microsoft.com/office/powerpoint/2010/main" val="4010092403"/>
      </p:ext>
    </p:extLst>
  </p:cSld>
  <p:clrMapOvr>
    <a:masterClrMapping/>
  </p:clrMapOvr>
  <p:hf hdr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&amp;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2">
            <a:extLst>
              <a:ext uri="{FF2B5EF4-FFF2-40B4-BE49-F238E27FC236}">
                <a16:creationId xmlns:a16="http://schemas.microsoft.com/office/drawing/2014/main" id="{1BDF6A90-9D9F-40CC-BFEC-A96367211BCF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152400" y="438152"/>
            <a:ext cx="8686800" cy="638175"/>
          </a:xfrm>
          <a:prstGeom prst="rect">
            <a:avLst/>
          </a:prstGeom>
        </p:spPr>
        <p:txBody>
          <a:bodyPr anchor="t" anchorCtr="0"/>
          <a:lstStyle>
            <a:lvl1pPr marL="0" indent="0">
              <a:buNone/>
              <a:defRPr sz="3200" b="1" baseline="0">
                <a:solidFill>
                  <a:srgbClr val="002D7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875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75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624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498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372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246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12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2995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Slide Heading – Arial Bold</a:t>
            </a:r>
          </a:p>
        </p:txBody>
      </p:sp>
    </p:spTree>
    <p:extLst>
      <p:ext uri="{BB962C8B-B14F-4D97-AF65-F5344CB8AC3E}">
        <p14:creationId xmlns:p14="http://schemas.microsoft.com/office/powerpoint/2010/main" val="34376056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estion Only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2">
            <a:extLst>
              <a:ext uri="{FF2B5EF4-FFF2-40B4-BE49-F238E27FC236}">
                <a16:creationId xmlns:a16="http://schemas.microsoft.com/office/drawing/2014/main" id="{1BDF6A90-9D9F-40CC-BFEC-A96367211BCF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152400" y="1171575"/>
            <a:ext cx="8686800" cy="3076575"/>
          </a:xfrm>
          <a:prstGeom prst="rect">
            <a:avLst/>
          </a:prstGeom>
        </p:spPr>
        <p:txBody>
          <a:bodyPr anchor="t" anchorCtr="0"/>
          <a:lstStyle>
            <a:lvl1pPr marL="0" indent="0">
              <a:buNone/>
              <a:defRPr sz="3200" b="1" baseline="0">
                <a:solidFill>
                  <a:srgbClr val="002D7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875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75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624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498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372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246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12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2995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Slide Heading – Arial Bold</a:t>
            </a:r>
          </a:p>
        </p:txBody>
      </p:sp>
    </p:spTree>
    <p:extLst>
      <p:ext uri="{BB962C8B-B14F-4D97-AF65-F5344CB8AC3E}">
        <p14:creationId xmlns:p14="http://schemas.microsoft.com/office/powerpoint/2010/main" val="59847485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Block Only (No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6201EC0-B013-45F7-A461-4B4FF02E4F57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228600" y="1033462"/>
            <a:ext cx="8686800" cy="3076575"/>
          </a:xfrm>
          <a:prstGeom prst="rect">
            <a:avLst/>
          </a:prstGeom>
        </p:spPr>
        <p:txBody>
          <a:bodyPr anchor="t" anchorCtr="0"/>
          <a:lstStyle>
            <a:lvl1pPr marL="0" indent="0">
              <a:buNone/>
              <a:defRPr sz="2400" b="1">
                <a:solidFill>
                  <a:srgbClr val="64656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875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75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624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498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372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246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12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2995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Copy (Arial Regular)</a:t>
            </a:r>
          </a:p>
        </p:txBody>
      </p:sp>
    </p:spTree>
    <p:extLst>
      <p:ext uri="{BB962C8B-B14F-4D97-AF65-F5344CB8AC3E}">
        <p14:creationId xmlns:p14="http://schemas.microsoft.com/office/powerpoint/2010/main" val="28856196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Mas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457200" y="1665976"/>
            <a:ext cx="4038600" cy="1600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4000" b="1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Section Title – Arial Bold</a:t>
            </a:r>
          </a:p>
        </p:txBody>
      </p:sp>
    </p:spTree>
    <p:extLst>
      <p:ext uri="{BB962C8B-B14F-4D97-AF65-F5344CB8AC3E}">
        <p14:creationId xmlns:p14="http://schemas.microsoft.com/office/powerpoint/2010/main" val="11562492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152400" y="1323977"/>
            <a:ext cx="8686800" cy="3076575"/>
          </a:xfrm>
          <a:prstGeom prst="rect">
            <a:avLst/>
          </a:prstGeom>
        </p:spPr>
        <p:txBody>
          <a:bodyPr anchor="t" anchorCtr="0"/>
          <a:lstStyle>
            <a:lvl1pPr marL="0" indent="0">
              <a:buNone/>
              <a:defRPr sz="2400" b="1">
                <a:solidFill>
                  <a:srgbClr val="64656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875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75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624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498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372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246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12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2995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Copy (Arial Regular)</a:t>
            </a:r>
          </a:p>
        </p:txBody>
      </p:sp>
      <p:sp>
        <p:nvSpPr>
          <p:cNvPr id="14" name="Text Placeholder 2"/>
          <p:cNvSpPr>
            <a:spLocks noGrp="1"/>
          </p:cNvSpPr>
          <p:nvPr>
            <p:ph type="body" idx="13" hasCustomPrompt="1"/>
          </p:nvPr>
        </p:nvSpPr>
        <p:spPr>
          <a:xfrm>
            <a:off x="152400" y="438152"/>
            <a:ext cx="8686800" cy="638175"/>
          </a:xfrm>
          <a:prstGeom prst="rect">
            <a:avLst/>
          </a:prstGeom>
        </p:spPr>
        <p:txBody>
          <a:bodyPr anchor="t" anchorCtr="0"/>
          <a:lstStyle>
            <a:lvl1pPr marL="0" indent="0">
              <a:buNone/>
              <a:defRPr sz="3200" b="1" baseline="0">
                <a:solidFill>
                  <a:srgbClr val="002D7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875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75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624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498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372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246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12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2995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Slide Heading – Arial Bold</a:t>
            </a:r>
          </a:p>
        </p:txBody>
      </p:sp>
    </p:spTree>
    <p:extLst>
      <p:ext uri="{BB962C8B-B14F-4D97-AF65-F5344CB8AC3E}">
        <p14:creationId xmlns:p14="http://schemas.microsoft.com/office/powerpoint/2010/main" val="24624037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 (no logo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152400" y="1323977"/>
            <a:ext cx="8686800" cy="3076575"/>
          </a:xfrm>
          <a:prstGeom prst="rect">
            <a:avLst/>
          </a:prstGeom>
        </p:spPr>
        <p:txBody>
          <a:bodyPr anchor="t" anchorCtr="0"/>
          <a:lstStyle>
            <a:lvl1pPr marL="0" indent="0">
              <a:buNone/>
              <a:defRPr sz="2400" b="1">
                <a:solidFill>
                  <a:srgbClr val="64656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875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75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624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498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372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246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12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2995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Copy (Arial Regular)</a:t>
            </a:r>
          </a:p>
        </p:txBody>
      </p:sp>
      <p:sp>
        <p:nvSpPr>
          <p:cNvPr id="14" name="Text Placeholder 2"/>
          <p:cNvSpPr>
            <a:spLocks noGrp="1"/>
          </p:cNvSpPr>
          <p:nvPr>
            <p:ph type="body" idx="13" hasCustomPrompt="1"/>
          </p:nvPr>
        </p:nvSpPr>
        <p:spPr>
          <a:xfrm>
            <a:off x="152400" y="438152"/>
            <a:ext cx="8686800" cy="638175"/>
          </a:xfrm>
          <a:prstGeom prst="rect">
            <a:avLst/>
          </a:prstGeom>
        </p:spPr>
        <p:txBody>
          <a:bodyPr anchor="t" anchorCtr="0"/>
          <a:lstStyle>
            <a:lvl1pPr marL="0" indent="0">
              <a:buNone/>
              <a:defRPr sz="3200" b="1" baseline="0">
                <a:solidFill>
                  <a:srgbClr val="002D7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875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75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624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498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372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246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12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2995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Slide Heading – Arial Bold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DE7F8C07-6669-4968-B72B-BF40D11325E2}"/>
              </a:ext>
            </a:extLst>
          </p:cNvPr>
          <p:cNvSpPr/>
          <p:nvPr userDrawn="1"/>
        </p:nvSpPr>
        <p:spPr>
          <a:xfrm>
            <a:off x="6781800" y="4324350"/>
            <a:ext cx="2209800" cy="6858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00311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(2 Lines)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152400" y="1581151"/>
            <a:ext cx="8686800" cy="2971800"/>
          </a:xfrm>
          <a:prstGeom prst="rect">
            <a:avLst/>
          </a:prstGeom>
        </p:spPr>
        <p:txBody>
          <a:bodyPr anchor="t" anchorCtr="0"/>
          <a:lstStyle>
            <a:lvl1pPr marL="0" indent="0">
              <a:buNone/>
              <a:defRPr sz="2400" b="1">
                <a:solidFill>
                  <a:srgbClr val="64656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875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75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624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498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372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246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12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2995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Copy (Arial Regular)</a:t>
            </a:r>
          </a:p>
        </p:txBody>
      </p:sp>
      <p:sp>
        <p:nvSpPr>
          <p:cNvPr id="14" name="Text Placeholder 2"/>
          <p:cNvSpPr>
            <a:spLocks noGrp="1"/>
          </p:cNvSpPr>
          <p:nvPr>
            <p:ph type="body" idx="13" hasCustomPrompt="1"/>
          </p:nvPr>
        </p:nvSpPr>
        <p:spPr>
          <a:xfrm>
            <a:off x="152400" y="438152"/>
            <a:ext cx="8686800" cy="638175"/>
          </a:xfrm>
          <a:prstGeom prst="rect">
            <a:avLst/>
          </a:prstGeom>
        </p:spPr>
        <p:txBody>
          <a:bodyPr anchor="t" anchorCtr="0"/>
          <a:lstStyle>
            <a:lvl1pPr marL="0" indent="0">
              <a:buNone/>
              <a:defRPr sz="3200" b="1" baseline="0">
                <a:solidFill>
                  <a:srgbClr val="002D7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875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75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624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498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372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246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12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2995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Slide Heading – Arial Bold</a:t>
            </a:r>
          </a:p>
          <a:p>
            <a:pPr lvl="0"/>
            <a:r>
              <a:rPr lang="en-US" dirty="0"/>
              <a:t>Heading Takes Two Lines</a:t>
            </a:r>
          </a:p>
        </p:txBody>
      </p:sp>
    </p:spTree>
    <p:extLst>
      <p:ext uri="{BB962C8B-B14F-4D97-AF65-F5344CB8AC3E}">
        <p14:creationId xmlns:p14="http://schemas.microsoft.com/office/powerpoint/2010/main" val="17407803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(3 Lines)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152400" y="1962149"/>
            <a:ext cx="8686800" cy="2590801"/>
          </a:xfrm>
          <a:prstGeom prst="rect">
            <a:avLst/>
          </a:prstGeom>
        </p:spPr>
        <p:txBody>
          <a:bodyPr anchor="t" anchorCtr="0"/>
          <a:lstStyle>
            <a:lvl1pPr marL="0" indent="0">
              <a:buNone/>
              <a:defRPr sz="2400" b="1">
                <a:solidFill>
                  <a:srgbClr val="64656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875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75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624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498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372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246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12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2995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Copy (Arial Regular)</a:t>
            </a:r>
          </a:p>
        </p:txBody>
      </p:sp>
      <p:sp>
        <p:nvSpPr>
          <p:cNvPr id="14" name="Text Placeholder 2"/>
          <p:cNvSpPr>
            <a:spLocks noGrp="1"/>
          </p:cNvSpPr>
          <p:nvPr>
            <p:ph type="body" idx="13" hasCustomPrompt="1"/>
          </p:nvPr>
        </p:nvSpPr>
        <p:spPr>
          <a:xfrm>
            <a:off x="152400" y="438152"/>
            <a:ext cx="8686800" cy="638175"/>
          </a:xfrm>
          <a:prstGeom prst="rect">
            <a:avLst/>
          </a:prstGeom>
        </p:spPr>
        <p:txBody>
          <a:bodyPr anchor="t" anchorCtr="0"/>
          <a:lstStyle>
            <a:lvl1pPr marL="0" indent="0">
              <a:buNone/>
              <a:defRPr sz="3200" b="1" baseline="0">
                <a:solidFill>
                  <a:srgbClr val="002D7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875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75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624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498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372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246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12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2995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Slide Heading – Arial Bold</a:t>
            </a:r>
            <a:br>
              <a:rPr lang="en-US" dirty="0"/>
            </a:br>
            <a:r>
              <a:rPr lang="en-US" dirty="0"/>
              <a:t>Heading Takes</a:t>
            </a:r>
            <a:br>
              <a:rPr lang="en-US" dirty="0"/>
            </a:br>
            <a:r>
              <a:rPr lang="en-US" dirty="0"/>
              <a:t>Three Lines</a:t>
            </a:r>
          </a:p>
        </p:txBody>
      </p:sp>
    </p:spTree>
    <p:extLst>
      <p:ext uri="{BB962C8B-B14F-4D97-AF65-F5344CB8AC3E}">
        <p14:creationId xmlns:p14="http://schemas.microsoft.com/office/powerpoint/2010/main" val="34138401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152400" y="1323977"/>
            <a:ext cx="4114800" cy="3076575"/>
          </a:xfrm>
          <a:prstGeom prst="rect">
            <a:avLst/>
          </a:prstGeom>
        </p:spPr>
        <p:txBody>
          <a:bodyPr anchor="t" anchorCtr="0"/>
          <a:lstStyle>
            <a:lvl1pPr marL="0" indent="0">
              <a:buNone/>
              <a:defRPr sz="2400" b="1">
                <a:solidFill>
                  <a:srgbClr val="64656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875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75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624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498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372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246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12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2995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Copy (Arial Regular)</a:t>
            </a:r>
          </a:p>
        </p:txBody>
      </p:sp>
      <p:sp>
        <p:nvSpPr>
          <p:cNvPr id="14" name="Text Placeholder 2"/>
          <p:cNvSpPr>
            <a:spLocks noGrp="1"/>
          </p:cNvSpPr>
          <p:nvPr>
            <p:ph type="body" idx="13" hasCustomPrompt="1"/>
          </p:nvPr>
        </p:nvSpPr>
        <p:spPr>
          <a:xfrm>
            <a:off x="152400" y="438152"/>
            <a:ext cx="8686800" cy="638175"/>
          </a:xfrm>
          <a:prstGeom prst="rect">
            <a:avLst/>
          </a:prstGeom>
        </p:spPr>
        <p:txBody>
          <a:bodyPr anchor="t" anchorCtr="0"/>
          <a:lstStyle>
            <a:lvl1pPr marL="0" indent="0">
              <a:buNone/>
              <a:defRPr sz="3200" b="1" baseline="0">
                <a:solidFill>
                  <a:srgbClr val="002D7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875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75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624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498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372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246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12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2995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Slide Heading – Arial Bold</a:t>
            </a:r>
          </a:p>
        </p:txBody>
      </p:sp>
      <p:sp>
        <p:nvSpPr>
          <p:cNvPr id="7" name="Text Placeholder 2">
            <a:extLst>
              <a:ext uri="{FF2B5EF4-FFF2-40B4-BE49-F238E27FC236}">
                <a16:creationId xmlns:a16="http://schemas.microsoft.com/office/drawing/2014/main" id="{3C31C330-830C-489F-B961-D9FB0089DD6D}"/>
              </a:ext>
            </a:extLst>
          </p:cNvPr>
          <p:cNvSpPr>
            <a:spLocks noGrp="1"/>
          </p:cNvSpPr>
          <p:nvPr>
            <p:ph type="body" idx="14" hasCustomPrompt="1"/>
          </p:nvPr>
        </p:nvSpPr>
        <p:spPr>
          <a:xfrm>
            <a:off x="4724400" y="1323977"/>
            <a:ext cx="4114800" cy="3076575"/>
          </a:xfrm>
          <a:prstGeom prst="rect">
            <a:avLst/>
          </a:prstGeom>
        </p:spPr>
        <p:txBody>
          <a:bodyPr anchor="t" anchorCtr="0"/>
          <a:lstStyle>
            <a:lvl1pPr marL="0" indent="0">
              <a:buNone/>
              <a:defRPr sz="2400" b="1">
                <a:solidFill>
                  <a:srgbClr val="64656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875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75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624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498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372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246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12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2995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Copy (Arial Regular)</a:t>
            </a:r>
          </a:p>
        </p:txBody>
      </p:sp>
    </p:spTree>
    <p:extLst>
      <p:ext uri="{BB962C8B-B14F-4D97-AF65-F5344CB8AC3E}">
        <p14:creationId xmlns:p14="http://schemas.microsoft.com/office/powerpoint/2010/main" val="26144214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wo Columns (2 Lines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152400" y="1504950"/>
            <a:ext cx="4114800" cy="2895602"/>
          </a:xfrm>
          <a:prstGeom prst="rect">
            <a:avLst/>
          </a:prstGeom>
        </p:spPr>
        <p:txBody>
          <a:bodyPr anchor="t" anchorCtr="0"/>
          <a:lstStyle>
            <a:lvl1pPr marL="0" indent="0">
              <a:buNone/>
              <a:defRPr sz="2400" b="1">
                <a:solidFill>
                  <a:srgbClr val="64656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875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75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624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498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372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246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12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2995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Copy (Arial Regular)</a:t>
            </a:r>
          </a:p>
        </p:txBody>
      </p:sp>
      <p:sp>
        <p:nvSpPr>
          <p:cNvPr id="14" name="Text Placeholder 2"/>
          <p:cNvSpPr>
            <a:spLocks noGrp="1"/>
          </p:cNvSpPr>
          <p:nvPr>
            <p:ph type="body" idx="13" hasCustomPrompt="1"/>
          </p:nvPr>
        </p:nvSpPr>
        <p:spPr>
          <a:xfrm>
            <a:off x="152400" y="438152"/>
            <a:ext cx="8686800" cy="638175"/>
          </a:xfrm>
          <a:prstGeom prst="rect">
            <a:avLst/>
          </a:prstGeom>
        </p:spPr>
        <p:txBody>
          <a:bodyPr anchor="t" anchorCtr="0"/>
          <a:lstStyle>
            <a:lvl1pPr marL="0" indent="0">
              <a:buNone/>
              <a:defRPr sz="3200" b="1" baseline="0">
                <a:solidFill>
                  <a:srgbClr val="002D7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875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75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624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498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372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246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12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2995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Slide Heading – Arial Bold</a:t>
            </a:r>
          </a:p>
          <a:p>
            <a:pPr lvl="0"/>
            <a:r>
              <a:rPr lang="en-US" dirty="0"/>
              <a:t>2nd Title Line</a:t>
            </a:r>
          </a:p>
        </p:txBody>
      </p:sp>
      <p:sp>
        <p:nvSpPr>
          <p:cNvPr id="7" name="Text Placeholder 2">
            <a:extLst>
              <a:ext uri="{FF2B5EF4-FFF2-40B4-BE49-F238E27FC236}">
                <a16:creationId xmlns:a16="http://schemas.microsoft.com/office/drawing/2014/main" id="{3C31C330-830C-489F-B961-D9FB0089DD6D}"/>
              </a:ext>
            </a:extLst>
          </p:cNvPr>
          <p:cNvSpPr>
            <a:spLocks noGrp="1"/>
          </p:cNvSpPr>
          <p:nvPr>
            <p:ph type="body" idx="14" hasCustomPrompt="1"/>
          </p:nvPr>
        </p:nvSpPr>
        <p:spPr>
          <a:xfrm>
            <a:off x="4724400" y="1504950"/>
            <a:ext cx="4114800" cy="2895602"/>
          </a:xfrm>
          <a:prstGeom prst="rect">
            <a:avLst/>
          </a:prstGeom>
        </p:spPr>
        <p:txBody>
          <a:bodyPr anchor="t" anchorCtr="0"/>
          <a:lstStyle>
            <a:lvl1pPr marL="0" indent="0">
              <a:buNone/>
              <a:defRPr sz="2400" b="1">
                <a:solidFill>
                  <a:srgbClr val="64656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875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75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624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498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372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246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12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2995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Copy (Arial Regular)</a:t>
            </a:r>
          </a:p>
        </p:txBody>
      </p:sp>
    </p:spTree>
    <p:extLst>
      <p:ext uri="{BB962C8B-B14F-4D97-AF65-F5344CB8AC3E}">
        <p14:creationId xmlns:p14="http://schemas.microsoft.com/office/powerpoint/2010/main" val="9108426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910158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5.xml"/><Relationship Id="rId7" Type="http://schemas.openxmlformats.org/officeDocument/2006/relationships/slideLayout" Target="../slideLayouts/slideLayout9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slideLayout" Target="../slideLayouts/slideLayout8.xml"/><Relationship Id="rId11" Type="http://schemas.openxmlformats.org/officeDocument/2006/relationships/theme" Target="../theme/theme3.xml"/><Relationship Id="rId5" Type="http://schemas.openxmlformats.org/officeDocument/2006/relationships/slideLayout" Target="../slideLayouts/slideLayout7.xml"/><Relationship Id="rId10" Type="http://schemas.openxmlformats.org/officeDocument/2006/relationships/slideLayout" Target="../slideLayouts/slideLayout12.xml"/><Relationship Id="rId4" Type="http://schemas.openxmlformats.org/officeDocument/2006/relationships/slideLayout" Target="../slideLayouts/slideLayout6.xml"/><Relationship Id="rId9" Type="http://schemas.openxmlformats.org/officeDocument/2006/relationships/slideLayout" Target="../slideLayouts/slideLayout1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2" descr="Logo for the Office of Children and Family Services" title="OCFS 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180032"/>
            <a:ext cx="5105400" cy="11733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8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E51E1D-7280-49D6-A2E2-CE63FE17EF16}" type="datetimeFigureOut">
              <a:rPr lang="en-US" smtClean="0"/>
              <a:t>2/18/2020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8"/>
            <a:ext cx="2895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/>
              <a:t>GPSII/MAPP Leader’s Guide   September 2014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8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ACAC6D-BD82-4571-9E34-C1EFF11A946D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3714750"/>
            <a:ext cx="9144000" cy="1485900"/>
          </a:xfrm>
          <a:prstGeom prst="rect">
            <a:avLst/>
          </a:prstGeom>
          <a:solidFill>
            <a:srgbClr val="002D7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8" name="Rectangle 7"/>
          <p:cNvSpPr/>
          <p:nvPr/>
        </p:nvSpPr>
        <p:spPr>
          <a:xfrm>
            <a:off x="0" y="3714750"/>
            <a:ext cx="9144000" cy="76200"/>
          </a:xfrm>
          <a:prstGeom prst="rect">
            <a:avLst/>
          </a:prstGeom>
          <a:solidFill>
            <a:srgbClr val="55327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0" name="Date Placeholder 1"/>
          <p:cNvSpPr txBox="1">
            <a:spLocks/>
          </p:cNvSpPr>
          <p:nvPr/>
        </p:nvSpPr>
        <p:spPr>
          <a:xfrm>
            <a:off x="457200" y="3943352"/>
            <a:ext cx="2133600" cy="273844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b="1"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5E140F40-957F-429B-BF36-B42CA41DE130}" type="datetime4">
              <a:rPr lang="en-US" sz="1050" smtClean="0">
                <a:solidFill>
                  <a:schemeClr val="bg1"/>
                </a:solidFill>
              </a:rPr>
              <a:pPr/>
              <a:t>February 18, 2020</a:t>
            </a:fld>
            <a:endParaRPr lang="en-US" sz="105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96788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5224" r:id="rId1"/>
  </p:sldLayoutIdLst>
  <p:hf hdr="0"/>
  <p:txStyles>
    <p:titleStyle>
      <a:lvl1pPr algn="ctr" defTabSz="685750" rtl="0" eaLnBrk="1" latinLnBrk="0" hangingPunct="1">
        <a:spcBef>
          <a:spcPct val="0"/>
        </a:spcBef>
        <a:buNone/>
        <a:defRPr sz="3000" b="1" kern="1200">
          <a:solidFill>
            <a:srgbClr val="002D73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57156" indent="-257156" algn="l" defTabSz="68575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171" indent="-214297" algn="l" defTabSz="685750" rtl="0" eaLnBrk="1" latinLnBrk="0" hangingPunct="1">
        <a:spcBef>
          <a:spcPct val="20000"/>
        </a:spcBef>
        <a:buFont typeface="Arial" panose="020B0604020202020204" pitchFamily="34" charset="0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186" indent="-171437" algn="l" defTabSz="685750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060" indent="-171437" algn="l" defTabSz="685750" rtl="0" eaLnBrk="1" latinLnBrk="0" hangingPunct="1">
        <a:spcBef>
          <a:spcPct val="20000"/>
        </a:spcBef>
        <a:buFont typeface="Arial" panose="020B0604020202020204" pitchFamily="34" charset="0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2935" indent="-171437" algn="l" defTabSz="685750" rtl="0" eaLnBrk="1" latinLnBrk="0" hangingPunct="1">
        <a:spcBef>
          <a:spcPct val="20000"/>
        </a:spcBef>
        <a:buFont typeface="Arial" panose="020B0604020202020204" pitchFamily="34" charset="0"/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808" indent="-171437" algn="l" defTabSz="68575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684" indent="-171437" algn="l" defTabSz="68575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558" indent="-171437" algn="l" defTabSz="68575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432" indent="-171437" algn="l" defTabSz="68575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75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75" algn="l" defTabSz="68575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50" algn="l" defTabSz="68575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24" algn="l" defTabSz="68575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498" algn="l" defTabSz="68575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372" algn="l" defTabSz="68575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246" algn="l" defTabSz="68575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120" algn="l" defTabSz="68575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2995" algn="l" defTabSz="68575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Logo for the Office of Children and Family Services" title="OCFS Logo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6484" y="4476750"/>
            <a:ext cx="2068916" cy="475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Rectangle 9"/>
          <p:cNvSpPr/>
          <p:nvPr/>
        </p:nvSpPr>
        <p:spPr>
          <a:xfrm>
            <a:off x="0" y="1581150"/>
            <a:ext cx="5334000" cy="2743200"/>
          </a:xfrm>
          <a:prstGeom prst="rect">
            <a:avLst/>
          </a:prstGeom>
          <a:solidFill>
            <a:srgbClr val="002D7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1" name="Rectangle 10"/>
          <p:cNvSpPr/>
          <p:nvPr/>
        </p:nvSpPr>
        <p:spPr>
          <a:xfrm>
            <a:off x="0" y="1540456"/>
            <a:ext cx="5334000" cy="81394"/>
          </a:xfrm>
          <a:prstGeom prst="rect">
            <a:avLst/>
          </a:prstGeom>
          <a:solidFill>
            <a:srgbClr val="55327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2" name="Date Placeholder 1"/>
          <p:cNvSpPr txBox="1">
            <a:spLocks/>
          </p:cNvSpPr>
          <p:nvPr/>
        </p:nvSpPr>
        <p:spPr>
          <a:xfrm>
            <a:off x="152400" y="88109"/>
            <a:ext cx="2133600" cy="273844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b="1"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5E140F40-957F-429B-BF36-B42CA41DE130}" type="datetime4">
              <a:rPr lang="en-US" sz="1200" smtClean="0">
                <a:solidFill>
                  <a:srgbClr val="002D73"/>
                </a:solidFill>
              </a:rPr>
              <a:pPr/>
              <a:t>February 18, 2020</a:t>
            </a:fld>
            <a:endParaRPr lang="en-US" sz="1200" dirty="0">
              <a:solidFill>
                <a:srgbClr val="002D73"/>
              </a:solidFill>
            </a:endParaRPr>
          </a:p>
        </p:txBody>
      </p:sp>
      <p:sp>
        <p:nvSpPr>
          <p:cNvPr id="13" name="Slide Number Placeholder 3"/>
          <p:cNvSpPr txBox="1">
            <a:spLocks/>
          </p:cNvSpPr>
          <p:nvPr/>
        </p:nvSpPr>
        <p:spPr>
          <a:xfrm>
            <a:off x="8305800" y="88109"/>
            <a:ext cx="685800" cy="273844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b="1"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DF52EC2-2C0B-4C03-9888-0B25156ED88D}" type="slidenum">
              <a:rPr lang="en-US" sz="1200" smtClean="0">
                <a:solidFill>
                  <a:srgbClr val="002D73"/>
                </a:solidFill>
              </a:rPr>
              <a:pPr/>
              <a:t>‹#›</a:t>
            </a:fld>
            <a:endParaRPr lang="en-US" sz="1200" dirty="0">
              <a:solidFill>
                <a:srgbClr val="002D7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51656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5228" r:id="rId1"/>
  </p:sldLayoutIdLst>
  <p:txStyles>
    <p:titleStyle>
      <a:lvl1pPr algn="ctr" defTabSz="685750" rtl="0" eaLnBrk="1" latinLnBrk="0" hangingPunct="1"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7156" indent="-257156" algn="l" defTabSz="68575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171" indent="-214297" algn="l" defTabSz="685750" rtl="0" eaLnBrk="1" latinLnBrk="0" hangingPunct="1">
        <a:spcBef>
          <a:spcPct val="20000"/>
        </a:spcBef>
        <a:buFont typeface="Arial" panose="020B0604020202020204" pitchFamily="34" charset="0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186" indent="-171437" algn="l" defTabSz="685750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060" indent="-171437" algn="l" defTabSz="685750" rtl="0" eaLnBrk="1" latinLnBrk="0" hangingPunct="1">
        <a:spcBef>
          <a:spcPct val="20000"/>
        </a:spcBef>
        <a:buFont typeface="Arial" panose="020B0604020202020204" pitchFamily="34" charset="0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2935" indent="-171437" algn="l" defTabSz="685750" rtl="0" eaLnBrk="1" latinLnBrk="0" hangingPunct="1">
        <a:spcBef>
          <a:spcPct val="20000"/>
        </a:spcBef>
        <a:buFont typeface="Arial" panose="020B0604020202020204" pitchFamily="34" charset="0"/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808" indent="-171437" algn="l" defTabSz="68575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684" indent="-171437" algn="l" defTabSz="68575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558" indent="-171437" algn="l" defTabSz="68575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432" indent="-171437" algn="l" defTabSz="68575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75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75" algn="l" defTabSz="68575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50" algn="l" defTabSz="68575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24" algn="l" defTabSz="68575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498" algn="l" defTabSz="68575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372" algn="l" defTabSz="68575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246" algn="l" defTabSz="68575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120" algn="l" defTabSz="68575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2995" algn="l" defTabSz="68575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2" descr="Logo for the Office of Children and Family Services" title="OCFS Logo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6484" y="4476750"/>
            <a:ext cx="2068916" cy="475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6"/>
          <p:cNvSpPr/>
          <p:nvPr/>
        </p:nvSpPr>
        <p:spPr>
          <a:xfrm>
            <a:off x="0" y="62349"/>
            <a:ext cx="9144000" cy="299605"/>
          </a:xfrm>
          <a:prstGeom prst="rect">
            <a:avLst/>
          </a:prstGeom>
          <a:solidFill>
            <a:srgbClr val="002D7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8" name="Date Placeholder 1"/>
          <p:cNvSpPr txBox="1">
            <a:spLocks/>
          </p:cNvSpPr>
          <p:nvPr/>
        </p:nvSpPr>
        <p:spPr>
          <a:xfrm>
            <a:off x="152400" y="88109"/>
            <a:ext cx="2133600" cy="273844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b="1"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5E140F40-957F-429B-BF36-B42CA41DE130}" type="datetime4">
              <a:rPr lang="en-US" sz="1200" smtClean="0"/>
              <a:pPr/>
              <a:t>February 18, 2020</a:t>
            </a:fld>
            <a:endParaRPr lang="en-US" sz="1200" dirty="0"/>
          </a:p>
        </p:txBody>
      </p:sp>
      <p:sp>
        <p:nvSpPr>
          <p:cNvPr id="9" name="Slide Number Placeholder 3"/>
          <p:cNvSpPr txBox="1">
            <a:spLocks/>
          </p:cNvSpPr>
          <p:nvPr/>
        </p:nvSpPr>
        <p:spPr>
          <a:xfrm>
            <a:off x="8305800" y="88109"/>
            <a:ext cx="685800" cy="273844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b="1"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DF52EC2-2C0B-4C03-9888-0B25156ED88D}" type="slidenum">
              <a:rPr lang="en-US" sz="1200" smtClean="0"/>
              <a:pPr/>
              <a:t>‹#›</a:t>
            </a:fld>
            <a:endParaRPr lang="en-US" sz="1200" dirty="0"/>
          </a:p>
        </p:txBody>
      </p:sp>
      <p:sp>
        <p:nvSpPr>
          <p:cNvPr id="10" name="Rectangle 9"/>
          <p:cNvSpPr/>
          <p:nvPr/>
        </p:nvSpPr>
        <p:spPr>
          <a:xfrm>
            <a:off x="0" y="2"/>
            <a:ext cx="9144000" cy="81394"/>
          </a:xfrm>
          <a:prstGeom prst="rect">
            <a:avLst/>
          </a:prstGeom>
          <a:solidFill>
            <a:srgbClr val="55327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pic>
        <p:nvPicPr>
          <p:cNvPr id="11" name="Picture 2">
            <a:extLst>
              <a:ext uri="{FF2B5EF4-FFF2-40B4-BE49-F238E27FC236}">
                <a16:creationId xmlns:a16="http://schemas.microsoft.com/office/drawing/2014/main" id="{D36BA64C-4A83-43D1-B67F-B8068DB81FFD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45273" y="4463877"/>
            <a:ext cx="685800" cy="506040"/>
          </a:xfrm>
          <a:prstGeom prst="rect">
            <a:avLst/>
          </a:prstGeom>
          <a:noFill/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153989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5230" r:id="rId1"/>
    <p:sldLayoutId id="2147485239" r:id="rId2"/>
    <p:sldLayoutId id="2147485234" r:id="rId3"/>
    <p:sldLayoutId id="2147485235" r:id="rId4"/>
    <p:sldLayoutId id="2147485231" r:id="rId5"/>
    <p:sldLayoutId id="2147485240" r:id="rId6"/>
    <p:sldLayoutId id="2147485233" r:id="rId7"/>
    <p:sldLayoutId id="2147485238" r:id="rId8"/>
    <p:sldLayoutId id="2147485241" r:id="rId9"/>
    <p:sldLayoutId id="2147485236" r:id="rId10"/>
  </p:sldLayoutIdLst>
  <p:txStyles>
    <p:titleStyle>
      <a:lvl1pPr algn="ctr" defTabSz="685750" rtl="0" eaLnBrk="1" latinLnBrk="0" hangingPunct="1">
        <a:spcBef>
          <a:spcPct val="0"/>
        </a:spcBef>
        <a:buNone/>
        <a:defRPr sz="33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57156" indent="-257156" algn="l" defTabSz="68575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557171" indent="-214297" algn="l" defTabSz="685750" rtl="0" eaLnBrk="1" latinLnBrk="0" hangingPunct="1">
        <a:spcBef>
          <a:spcPct val="20000"/>
        </a:spcBef>
        <a:buFont typeface="Arial" panose="020B0604020202020204" pitchFamily="34" charset="0"/>
        <a:buChar char="–"/>
        <a:defRPr sz="21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857186" indent="-171437" algn="l" defTabSz="685750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200060" indent="-171437" algn="l" defTabSz="685750" rtl="0" eaLnBrk="1" latinLnBrk="0" hangingPunct="1">
        <a:spcBef>
          <a:spcPct val="20000"/>
        </a:spcBef>
        <a:buFont typeface="Arial" panose="020B0604020202020204" pitchFamily="34" charset="0"/>
        <a:buChar char="–"/>
        <a:defRPr sz="15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1542935" indent="-171437" algn="l" defTabSz="685750" rtl="0" eaLnBrk="1" latinLnBrk="0" hangingPunct="1">
        <a:spcBef>
          <a:spcPct val="20000"/>
        </a:spcBef>
        <a:buFont typeface="Arial" panose="020B0604020202020204" pitchFamily="34" charset="0"/>
        <a:buChar char="»"/>
        <a:defRPr sz="15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1885808" indent="-171437" algn="l" defTabSz="68575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684" indent="-171437" algn="l" defTabSz="68575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558" indent="-171437" algn="l" defTabSz="68575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432" indent="-171437" algn="l" defTabSz="68575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75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75" algn="l" defTabSz="68575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50" algn="l" defTabSz="68575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24" algn="l" defTabSz="68575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498" algn="l" defTabSz="68575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372" algn="l" defTabSz="68575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246" algn="l" defTabSz="68575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120" algn="l" defTabSz="68575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2995" algn="l" defTabSz="68575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A2C2E1BD-A780-4622-8C1B-A3D8643945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665975"/>
            <a:ext cx="4572000" cy="2591699"/>
          </a:xfrm>
        </p:spPr>
        <p:txBody>
          <a:bodyPr>
            <a:normAutofit/>
          </a:bodyPr>
          <a:lstStyle/>
          <a:p>
            <a:r>
              <a:rPr lang="en-US" sz="3600" dirty="0"/>
              <a:t>Meeting 3</a:t>
            </a:r>
            <a:br>
              <a:rPr lang="en-US" dirty="0"/>
            </a:br>
            <a:r>
              <a:rPr lang="en-US" sz="2800" dirty="0"/>
              <a:t>Losses and Gains: The Need to Be a Loss Expert</a:t>
            </a:r>
          </a:p>
        </p:txBody>
      </p:sp>
      <p:pic>
        <p:nvPicPr>
          <p:cNvPr id="6" name="Picture 2">
            <a:extLst>
              <a:ext uri="{FF2B5EF4-FFF2-40B4-BE49-F238E27FC236}">
                <a16:creationId xmlns:a16="http://schemas.microsoft.com/office/drawing/2014/main" id="{840EFCDF-8DF6-408D-9D7F-6680180366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410200" y="1612384"/>
            <a:ext cx="3657600" cy="2698879"/>
          </a:xfrm>
          <a:prstGeom prst="rect">
            <a:avLst/>
          </a:prstGeom>
          <a:noFill/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504900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7" name="Rectangle 3">
            <a:extLst>
              <a:ext uri="{FF2B5EF4-FFF2-40B4-BE49-F238E27FC236}">
                <a16:creationId xmlns:a16="http://schemas.microsoft.com/office/drawing/2014/main" id="{00D405A0-F58C-4358-B9DC-0A54B428005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/>
              <a:t>Developmental grieving is grieving experienced at milestones in a person's life. It could also be triggered by memories of previous losses.</a:t>
            </a:r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04B71E3B-2FB1-41A3-96ED-7C8F3CC12126}"/>
              </a:ext>
            </a:extLst>
          </p:cNvPr>
          <p:cNvSpPr>
            <a:spLocks noGrp="1"/>
          </p:cNvSpPr>
          <p:nvPr>
            <p:ph type="body" idx="13"/>
          </p:nvPr>
        </p:nvSpPr>
        <p:spPr/>
        <p:txBody>
          <a:bodyPr/>
          <a:lstStyle/>
          <a:p>
            <a:r>
              <a:rPr lang="en-US" altLang="en-US" dirty="0"/>
              <a:t>Developmental Grieving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8A6238-7DD1-48CD-9893-21CEE1A8820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A combination of story, diary, and scrapbook that has information about a child’s life experiences, including </a:t>
            </a:r>
          </a:p>
          <a:p>
            <a:pPr marL="685775" lvl="1" indent="-342900"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rgbClr val="646569"/>
                </a:solidFill>
              </a:rPr>
              <a:t>Pictures</a:t>
            </a:r>
          </a:p>
          <a:p>
            <a:pPr marL="685775" lvl="1" indent="-342900"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rgbClr val="646569"/>
                </a:solidFill>
              </a:rPr>
              <a:t>Report cards</a:t>
            </a:r>
          </a:p>
          <a:p>
            <a:pPr marL="685775" lvl="1" indent="-342900"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rgbClr val="646569"/>
                </a:solidFill>
              </a:rPr>
              <a:t>Souvenirs of special events</a:t>
            </a:r>
          </a:p>
          <a:p>
            <a:pPr marL="685775" lvl="1" indent="-342900"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rgbClr val="646569"/>
                </a:solidFill>
              </a:rPr>
              <a:t>Medical records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E83594EA-B4B6-4C5A-9CE2-7BD2467284BF}"/>
              </a:ext>
            </a:extLst>
          </p:cNvPr>
          <p:cNvSpPr>
            <a:spLocks noGrp="1"/>
          </p:cNvSpPr>
          <p:nvPr>
            <p:ph type="body" idx="13"/>
          </p:nvPr>
        </p:nvSpPr>
        <p:spPr/>
        <p:txBody>
          <a:bodyPr/>
          <a:lstStyle/>
          <a:p>
            <a:r>
              <a:rPr lang="en-US" dirty="0"/>
              <a:t>Lifebook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8ADADFA-A355-4900-9704-78F7E1AEA28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62600" y="2422095"/>
            <a:ext cx="2530316" cy="12746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89714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1" name="Rectangle 3">
            <a:extLst>
              <a:ext uri="{FF2B5EF4-FFF2-40B4-BE49-F238E27FC236}">
                <a16:creationId xmlns:a16="http://schemas.microsoft.com/office/drawing/2014/main" id="{73F3E5F7-3D7A-4E0A-8A50-6B27B828834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85775" lvl="1" indent="-342900">
              <a:spcBef>
                <a:spcPts val="0"/>
              </a:spcBef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altLang="en-US" sz="2400" b="1" dirty="0">
                <a:solidFill>
                  <a:srgbClr val="646569"/>
                </a:solidFill>
              </a:rPr>
              <a:t>Select a recorder and a reporter</a:t>
            </a:r>
          </a:p>
          <a:p>
            <a:pPr marL="685775" lvl="1" indent="-342900">
              <a:spcBef>
                <a:spcPts val="0"/>
              </a:spcBef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altLang="en-US" sz="2400" b="1" dirty="0">
                <a:solidFill>
                  <a:srgbClr val="646569"/>
                </a:solidFill>
              </a:rPr>
              <a:t>Write answers to questions on Handout 4 on the flipchart</a:t>
            </a:r>
          </a:p>
          <a:p>
            <a:pPr marL="685775" lvl="1" indent="-342900">
              <a:spcBef>
                <a:spcPts val="0"/>
              </a:spcBef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altLang="en-US" sz="2400" b="1" dirty="0">
                <a:solidFill>
                  <a:srgbClr val="646569"/>
                </a:solidFill>
              </a:rPr>
              <a:t>Be ready to report in 7 minutes</a:t>
            </a:r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E054B167-1038-472C-A34B-32B52714618A}"/>
              </a:ext>
            </a:extLst>
          </p:cNvPr>
          <p:cNvSpPr>
            <a:spLocks noGrp="1"/>
          </p:cNvSpPr>
          <p:nvPr>
            <p:ph type="body" idx="13"/>
          </p:nvPr>
        </p:nvSpPr>
        <p:spPr/>
        <p:txBody>
          <a:bodyPr/>
          <a:lstStyle/>
          <a:p>
            <a:r>
              <a:rPr lang="en-US" altLang="en-US" dirty="0"/>
              <a:t>Understanding and Helping Children </a:t>
            </a:r>
            <a:br>
              <a:rPr lang="en-US" altLang="en-US" dirty="0"/>
            </a:br>
            <a:r>
              <a:rPr lang="en-US" altLang="en-US" dirty="0"/>
              <a:t>Who Are Grieving</a:t>
            </a:r>
            <a:endParaRPr lang="en-US" dirty="0"/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7BBCEAF0-EC85-4EE8-86D1-3B2DE27AA242}"/>
              </a:ext>
            </a:extLst>
          </p:cNvPr>
          <p:cNvGrpSpPr>
            <a:grpSpLocks noChangeAspect="1"/>
          </p:cNvGrpSpPr>
          <p:nvPr/>
        </p:nvGrpSpPr>
        <p:grpSpPr>
          <a:xfrm>
            <a:off x="8077200" y="505779"/>
            <a:ext cx="822960" cy="822960"/>
            <a:chOff x="2567603" y="2430780"/>
            <a:chExt cx="914400" cy="914400"/>
          </a:xfrm>
        </p:grpSpPr>
        <p:sp>
          <p:nvSpPr>
            <p:cNvPr id="20" name="Oval 19">
              <a:extLst>
                <a:ext uri="{FF2B5EF4-FFF2-40B4-BE49-F238E27FC236}">
                  <a16:creationId xmlns:a16="http://schemas.microsoft.com/office/drawing/2014/main" id="{0855888C-7B74-4E97-BC29-A8D30E45DC8C}"/>
                </a:ext>
              </a:extLst>
            </p:cNvPr>
            <p:cNvSpPr/>
            <p:nvPr/>
          </p:nvSpPr>
          <p:spPr>
            <a:xfrm>
              <a:off x="2567603" y="2430780"/>
              <a:ext cx="914400" cy="914400"/>
            </a:xfrm>
            <a:prstGeom prst="ellipse">
              <a:avLst/>
            </a:prstGeom>
            <a:solidFill>
              <a:srgbClr val="18AAD1"/>
            </a:solidFill>
            <a:ln>
              <a:solidFill>
                <a:srgbClr val="18AAD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21" name="Graphic 56" descr="Chat">
              <a:extLst>
                <a:ext uri="{FF2B5EF4-FFF2-40B4-BE49-F238E27FC236}">
                  <a16:creationId xmlns:a16="http://schemas.microsoft.com/office/drawing/2014/main" id="{304292A5-6629-48A8-845F-B985E376A3C2}"/>
                </a:ext>
              </a:extLst>
            </p:cNvPr>
            <p:cNvGrpSpPr/>
            <p:nvPr/>
          </p:nvGrpSpPr>
          <p:grpSpPr>
            <a:xfrm>
              <a:off x="2659043" y="2522220"/>
              <a:ext cx="731520" cy="731520"/>
              <a:chOff x="4114800" y="2971800"/>
              <a:chExt cx="914400" cy="914400"/>
            </a:xfrm>
            <a:solidFill>
              <a:schemeClr val="bg1"/>
            </a:solidFill>
          </p:grpSpPr>
          <p:sp>
            <p:nvSpPr>
              <p:cNvPr id="22" name="Freeform: Shape 21">
                <a:extLst>
                  <a:ext uri="{FF2B5EF4-FFF2-40B4-BE49-F238E27FC236}">
                    <a16:creationId xmlns:a16="http://schemas.microsoft.com/office/drawing/2014/main" id="{1855C5C1-A244-416C-AACC-AEB1215C0B17}"/>
                  </a:ext>
                </a:extLst>
              </p:cNvPr>
              <p:cNvSpPr/>
              <p:nvPr/>
            </p:nvSpPr>
            <p:spPr>
              <a:xfrm>
                <a:off x="4191000" y="3162300"/>
                <a:ext cx="476250" cy="428625"/>
              </a:xfrm>
              <a:custGeom>
                <a:avLst/>
                <a:gdLst>
                  <a:gd name="connsiteX0" fmla="*/ 323850 w 476250"/>
                  <a:gd name="connsiteY0" fmla="*/ 66675 h 428625"/>
                  <a:gd name="connsiteX1" fmla="*/ 476250 w 476250"/>
                  <a:gd name="connsiteY1" fmla="*/ 66675 h 428625"/>
                  <a:gd name="connsiteX2" fmla="*/ 476250 w 476250"/>
                  <a:gd name="connsiteY2" fmla="*/ 38100 h 428625"/>
                  <a:gd name="connsiteX3" fmla="*/ 438150 w 476250"/>
                  <a:gd name="connsiteY3" fmla="*/ 0 h 428625"/>
                  <a:gd name="connsiteX4" fmla="*/ 38100 w 476250"/>
                  <a:gd name="connsiteY4" fmla="*/ 0 h 428625"/>
                  <a:gd name="connsiteX5" fmla="*/ 0 w 476250"/>
                  <a:gd name="connsiteY5" fmla="*/ 38100 h 428625"/>
                  <a:gd name="connsiteX6" fmla="*/ 0 w 476250"/>
                  <a:gd name="connsiteY6" fmla="*/ 295275 h 428625"/>
                  <a:gd name="connsiteX7" fmla="*/ 38100 w 476250"/>
                  <a:gd name="connsiteY7" fmla="*/ 333375 h 428625"/>
                  <a:gd name="connsiteX8" fmla="*/ 95250 w 476250"/>
                  <a:gd name="connsiteY8" fmla="*/ 333375 h 428625"/>
                  <a:gd name="connsiteX9" fmla="*/ 95250 w 476250"/>
                  <a:gd name="connsiteY9" fmla="*/ 428625 h 428625"/>
                  <a:gd name="connsiteX10" fmla="*/ 190500 w 476250"/>
                  <a:gd name="connsiteY10" fmla="*/ 333375 h 428625"/>
                  <a:gd name="connsiteX11" fmla="*/ 247650 w 476250"/>
                  <a:gd name="connsiteY11" fmla="*/ 333375 h 428625"/>
                  <a:gd name="connsiteX12" fmla="*/ 247650 w 476250"/>
                  <a:gd name="connsiteY12" fmla="*/ 142875 h 428625"/>
                  <a:gd name="connsiteX13" fmla="*/ 323850 w 476250"/>
                  <a:gd name="connsiteY13" fmla="*/ 66675 h 4286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476250" h="428625">
                    <a:moveTo>
                      <a:pt x="323850" y="66675"/>
                    </a:moveTo>
                    <a:lnTo>
                      <a:pt x="476250" y="66675"/>
                    </a:lnTo>
                    <a:lnTo>
                      <a:pt x="476250" y="38100"/>
                    </a:lnTo>
                    <a:cubicBezTo>
                      <a:pt x="476250" y="17145"/>
                      <a:pt x="459105" y="0"/>
                      <a:pt x="438150" y="0"/>
                    </a:cubicBezTo>
                    <a:lnTo>
                      <a:pt x="38100" y="0"/>
                    </a:lnTo>
                    <a:cubicBezTo>
                      <a:pt x="17145" y="0"/>
                      <a:pt x="0" y="17145"/>
                      <a:pt x="0" y="38100"/>
                    </a:cubicBezTo>
                    <a:lnTo>
                      <a:pt x="0" y="295275"/>
                    </a:lnTo>
                    <a:cubicBezTo>
                      <a:pt x="0" y="316230"/>
                      <a:pt x="17145" y="333375"/>
                      <a:pt x="38100" y="333375"/>
                    </a:cubicBezTo>
                    <a:lnTo>
                      <a:pt x="95250" y="333375"/>
                    </a:lnTo>
                    <a:lnTo>
                      <a:pt x="95250" y="428625"/>
                    </a:lnTo>
                    <a:lnTo>
                      <a:pt x="190500" y="333375"/>
                    </a:lnTo>
                    <a:lnTo>
                      <a:pt x="247650" y="333375"/>
                    </a:lnTo>
                    <a:lnTo>
                      <a:pt x="247650" y="142875"/>
                    </a:lnTo>
                    <a:cubicBezTo>
                      <a:pt x="247650" y="100965"/>
                      <a:pt x="281940" y="66675"/>
                      <a:pt x="323850" y="66675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3" name="Freeform: Shape 22">
                <a:extLst>
                  <a:ext uri="{FF2B5EF4-FFF2-40B4-BE49-F238E27FC236}">
                    <a16:creationId xmlns:a16="http://schemas.microsoft.com/office/drawing/2014/main" id="{C300DF19-51CD-4EEB-9B44-55CF157D3AB8}"/>
                  </a:ext>
                </a:extLst>
              </p:cNvPr>
              <p:cNvSpPr/>
              <p:nvPr/>
            </p:nvSpPr>
            <p:spPr>
              <a:xfrm>
                <a:off x="4476750" y="3267075"/>
                <a:ext cx="476250" cy="428625"/>
              </a:xfrm>
              <a:custGeom>
                <a:avLst/>
                <a:gdLst>
                  <a:gd name="connsiteX0" fmla="*/ 438150 w 476250"/>
                  <a:gd name="connsiteY0" fmla="*/ 0 h 428625"/>
                  <a:gd name="connsiteX1" fmla="*/ 38100 w 476250"/>
                  <a:gd name="connsiteY1" fmla="*/ 0 h 428625"/>
                  <a:gd name="connsiteX2" fmla="*/ 0 w 476250"/>
                  <a:gd name="connsiteY2" fmla="*/ 38100 h 428625"/>
                  <a:gd name="connsiteX3" fmla="*/ 0 w 476250"/>
                  <a:gd name="connsiteY3" fmla="*/ 295275 h 428625"/>
                  <a:gd name="connsiteX4" fmla="*/ 38100 w 476250"/>
                  <a:gd name="connsiteY4" fmla="*/ 333375 h 428625"/>
                  <a:gd name="connsiteX5" fmla="*/ 285750 w 476250"/>
                  <a:gd name="connsiteY5" fmla="*/ 333375 h 428625"/>
                  <a:gd name="connsiteX6" fmla="*/ 381000 w 476250"/>
                  <a:gd name="connsiteY6" fmla="*/ 428625 h 428625"/>
                  <a:gd name="connsiteX7" fmla="*/ 381000 w 476250"/>
                  <a:gd name="connsiteY7" fmla="*/ 333375 h 428625"/>
                  <a:gd name="connsiteX8" fmla="*/ 438150 w 476250"/>
                  <a:gd name="connsiteY8" fmla="*/ 333375 h 428625"/>
                  <a:gd name="connsiteX9" fmla="*/ 476250 w 476250"/>
                  <a:gd name="connsiteY9" fmla="*/ 295275 h 428625"/>
                  <a:gd name="connsiteX10" fmla="*/ 476250 w 476250"/>
                  <a:gd name="connsiteY10" fmla="*/ 38100 h 428625"/>
                  <a:gd name="connsiteX11" fmla="*/ 438150 w 476250"/>
                  <a:gd name="connsiteY11" fmla="*/ 0 h 4286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476250" h="428625">
                    <a:moveTo>
                      <a:pt x="438150" y="0"/>
                    </a:moveTo>
                    <a:lnTo>
                      <a:pt x="38100" y="0"/>
                    </a:lnTo>
                    <a:cubicBezTo>
                      <a:pt x="17145" y="0"/>
                      <a:pt x="0" y="17145"/>
                      <a:pt x="0" y="38100"/>
                    </a:cubicBezTo>
                    <a:lnTo>
                      <a:pt x="0" y="295275"/>
                    </a:lnTo>
                    <a:cubicBezTo>
                      <a:pt x="0" y="316230"/>
                      <a:pt x="17145" y="333375"/>
                      <a:pt x="38100" y="333375"/>
                    </a:cubicBezTo>
                    <a:lnTo>
                      <a:pt x="285750" y="333375"/>
                    </a:lnTo>
                    <a:lnTo>
                      <a:pt x="381000" y="428625"/>
                    </a:lnTo>
                    <a:lnTo>
                      <a:pt x="381000" y="333375"/>
                    </a:lnTo>
                    <a:lnTo>
                      <a:pt x="438150" y="333375"/>
                    </a:lnTo>
                    <a:cubicBezTo>
                      <a:pt x="459105" y="333375"/>
                      <a:pt x="476250" y="316230"/>
                      <a:pt x="476250" y="295275"/>
                    </a:cubicBezTo>
                    <a:lnTo>
                      <a:pt x="476250" y="38100"/>
                    </a:lnTo>
                    <a:cubicBezTo>
                      <a:pt x="476250" y="17145"/>
                      <a:pt x="459105" y="0"/>
                      <a:pt x="438150" y="0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</p:grpSp>
      </p:grp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5" name="Rectangle 3">
            <a:extLst>
              <a:ext uri="{FF2B5EF4-FFF2-40B4-BE49-F238E27FC236}">
                <a16:creationId xmlns:a16="http://schemas.microsoft.com/office/drawing/2014/main" id="{D31CA29E-32A2-45A6-B7A9-221270044F5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800075" lvl="1" indent="-457200">
              <a:lnSpc>
                <a:spcPct val="85000"/>
              </a:lnSpc>
              <a:spcBef>
                <a:spcPts val="0"/>
              </a:spcBef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altLang="en-US" sz="2400" b="1" dirty="0">
                <a:solidFill>
                  <a:srgbClr val="646569"/>
                </a:solidFill>
              </a:rPr>
              <a:t>Find another family</a:t>
            </a:r>
          </a:p>
          <a:p>
            <a:pPr marL="800075" lvl="1" indent="-457200">
              <a:lnSpc>
                <a:spcPct val="85000"/>
              </a:lnSpc>
              <a:spcBef>
                <a:spcPts val="0"/>
              </a:spcBef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altLang="en-US" sz="2400" b="1" dirty="0">
                <a:solidFill>
                  <a:srgbClr val="646569"/>
                </a:solidFill>
              </a:rPr>
              <a:t>Use Handout 5</a:t>
            </a:r>
          </a:p>
          <a:p>
            <a:pPr marL="800075" lvl="1" indent="-457200">
              <a:lnSpc>
                <a:spcPct val="85000"/>
              </a:lnSpc>
              <a:spcBef>
                <a:spcPts val="0"/>
              </a:spcBef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altLang="en-US" sz="2400" b="1" dirty="0">
                <a:solidFill>
                  <a:srgbClr val="646569"/>
                </a:solidFill>
              </a:rPr>
              <a:t>Discuss your individual and family situational losses</a:t>
            </a:r>
          </a:p>
          <a:p>
            <a:pPr marL="800075" lvl="1" indent="-457200">
              <a:lnSpc>
                <a:spcPct val="85000"/>
              </a:lnSpc>
              <a:spcBef>
                <a:spcPts val="0"/>
              </a:spcBef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altLang="en-US" sz="2400" b="1" dirty="0">
                <a:solidFill>
                  <a:srgbClr val="646569"/>
                </a:solidFill>
              </a:rPr>
              <a:t>Discuss strengths and needs that these losses create for you in helping children who are grieving</a:t>
            </a:r>
          </a:p>
          <a:p>
            <a:pPr marL="800075" lvl="1" indent="-457200">
              <a:lnSpc>
                <a:spcPct val="85000"/>
              </a:lnSpc>
              <a:spcBef>
                <a:spcPts val="0"/>
              </a:spcBef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altLang="en-US" sz="2400" b="1" dirty="0">
                <a:solidFill>
                  <a:srgbClr val="646569"/>
                </a:solidFill>
              </a:rPr>
              <a:t>You have 10 minutes</a:t>
            </a:r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02B3B351-05AA-41FD-BB5C-66093CF7B461}"/>
              </a:ext>
            </a:extLst>
          </p:cNvPr>
          <p:cNvSpPr>
            <a:spLocks noGrp="1"/>
          </p:cNvSpPr>
          <p:nvPr>
            <p:ph type="body" idx="13"/>
          </p:nvPr>
        </p:nvSpPr>
        <p:spPr/>
        <p:txBody>
          <a:bodyPr/>
          <a:lstStyle/>
          <a:p>
            <a:r>
              <a:rPr lang="en-US" dirty="0"/>
              <a:t>Helping Children with Healthy Grieving – </a:t>
            </a:r>
            <a:br>
              <a:rPr lang="en-US" dirty="0"/>
            </a:br>
            <a:r>
              <a:rPr lang="en-US" dirty="0"/>
              <a:t>Family Strengths and Needs</a:t>
            </a:r>
          </a:p>
        </p:txBody>
      </p:sp>
      <p:grpSp>
        <p:nvGrpSpPr>
          <p:cNvPr id="31" name="Group 30">
            <a:extLst>
              <a:ext uri="{FF2B5EF4-FFF2-40B4-BE49-F238E27FC236}">
                <a16:creationId xmlns:a16="http://schemas.microsoft.com/office/drawing/2014/main" id="{C4853BE3-B0B8-4150-94E3-CC27788A152F}"/>
              </a:ext>
            </a:extLst>
          </p:cNvPr>
          <p:cNvGrpSpPr>
            <a:grpSpLocks noChangeAspect="1"/>
          </p:cNvGrpSpPr>
          <p:nvPr/>
        </p:nvGrpSpPr>
        <p:grpSpPr>
          <a:xfrm>
            <a:off x="8077200" y="505779"/>
            <a:ext cx="822960" cy="822960"/>
            <a:chOff x="2567603" y="2430780"/>
            <a:chExt cx="914400" cy="914400"/>
          </a:xfrm>
        </p:grpSpPr>
        <p:sp>
          <p:nvSpPr>
            <p:cNvPr id="32" name="Oval 31">
              <a:extLst>
                <a:ext uri="{FF2B5EF4-FFF2-40B4-BE49-F238E27FC236}">
                  <a16:creationId xmlns:a16="http://schemas.microsoft.com/office/drawing/2014/main" id="{5113B4DF-8204-4289-BF7D-0803FF31A253}"/>
                </a:ext>
              </a:extLst>
            </p:cNvPr>
            <p:cNvSpPr/>
            <p:nvPr/>
          </p:nvSpPr>
          <p:spPr>
            <a:xfrm>
              <a:off x="2567603" y="2430780"/>
              <a:ext cx="914400" cy="914400"/>
            </a:xfrm>
            <a:prstGeom prst="ellipse">
              <a:avLst/>
            </a:prstGeom>
            <a:solidFill>
              <a:srgbClr val="18AAD1"/>
            </a:solidFill>
            <a:ln>
              <a:solidFill>
                <a:srgbClr val="18AAD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33" name="Graphic 56" descr="Chat">
              <a:extLst>
                <a:ext uri="{FF2B5EF4-FFF2-40B4-BE49-F238E27FC236}">
                  <a16:creationId xmlns:a16="http://schemas.microsoft.com/office/drawing/2014/main" id="{F99ADC4B-455B-493E-9AE2-818A465CCE03}"/>
                </a:ext>
              </a:extLst>
            </p:cNvPr>
            <p:cNvGrpSpPr/>
            <p:nvPr/>
          </p:nvGrpSpPr>
          <p:grpSpPr>
            <a:xfrm>
              <a:off x="2659043" y="2522220"/>
              <a:ext cx="731520" cy="731520"/>
              <a:chOff x="4114800" y="2971800"/>
              <a:chExt cx="914400" cy="914400"/>
            </a:xfrm>
            <a:solidFill>
              <a:schemeClr val="bg1"/>
            </a:solidFill>
          </p:grpSpPr>
          <p:sp>
            <p:nvSpPr>
              <p:cNvPr id="34" name="Freeform: Shape 33">
                <a:extLst>
                  <a:ext uri="{FF2B5EF4-FFF2-40B4-BE49-F238E27FC236}">
                    <a16:creationId xmlns:a16="http://schemas.microsoft.com/office/drawing/2014/main" id="{C1629FC4-5F90-4596-9396-431B7B99050A}"/>
                  </a:ext>
                </a:extLst>
              </p:cNvPr>
              <p:cNvSpPr/>
              <p:nvPr/>
            </p:nvSpPr>
            <p:spPr>
              <a:xfrm>
                <a:off x="4191000" y="3162300"/>
                <a:ext cx="476250" cy="428625"/>
              </a:xfrm>
              <a:custGeom>
                <a:avLst/>
                <a:gdLst>
                  <a:gd name="connsiteX0" fmla="*/ 323850 w 476250"/>
                  <a:gd name="connsiteY0" fmla="*/ 66675 h 428625"/>
                  <a:gd name="connsiteX1" fmla="*/ 476250 w 476250"/>
                  <a:gd name="connsiteY1" fmla="*/ 66675 h 428625"/>
                  <a:gd name="connsiteX2" fmla="*/ 476250 w 476250"/>
                  <a:gd name="connsiteY2" fmla="*/ 38100 h 428625"/>
                  <a:gd name="connsiteX3" fmla="*/ 438150 w 476250"/>
                  <a:gd name="connsiteY3" fmla="*/ 0 h 428625"/>
                  <a:gd name="connsiteX4" fmla="*/ 38100 w 476250"/>
                  <a:gd name="connsiteY4" fmla="*/ 0 h 428625"/>
                  <a:gd name="connsiteX5" fmla="*/ 0 w 476250"/>
                  <a:gd name="connsiteY5" fmla="*/ 38100 h 428625"/>
                  <a:gd name="connsiteX6" fmla="*/ 0 w 476250"/>
                  <a:gd name="connsiteY6" fmla="*/ 295275 h 428625"/>
                  <a:gd name="connsiteX7" fmla="*/ 38100 w 476250"/>
                  <a:gd name="connsiteY7" fmla="*/ 333375 h 428625"/>
                  <a:gd name="connsiteX8" fmla="*/ 95250 w 476250"/>
                  <a:gd name="connsiteY8" fmla="*/ 333375 h 428625"/>
                  <a:gd name="connsiteX9" fmla="*/ 95250 w 476250"/>
                  <a:gd name="connsiteY9" fmla="*/ 428625 h 428625"/>
                  <a:gd name="connsiteX10" fmla="*/ 190500 w 476250"/>
                  <a:gd name="connsiteY10" fmla="*/ 333375 h 428625"/>
                  <a:gd name="connsiteX11" fmla="*/ 247650 w 476250"/>
                  <a:gd name="connsiteY11" fmla="*/ 333375 h 428625"/>
                  <a:gd name="connsiteX12" fmla="*/ 247650 w 476250"/>
                  <a:gd name="connsiteY12" fmla="*/ 142875 h 428625"/>
                  <a:gd name="connsiteX13" fmla="*/ 323850 w 476250"/>
                  <a:gd name="connsiteY13" fmla="*/ 66675 h 4286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476250" h="428625">
                    <a:moveTo>
                      <a:pt x="323850" y="66675"/>
                    </a:moveTo>
                    <a:lnTo>
                      <a:pt x="476250" y="66675"/>
                    </a:lnTo>
                    <a:lnTo>
                      <a:pt x="476250" y="38100"/>
                    </a:lnTo>
                    <a:cubicBezTo>
                      <a:pt x="476250" y="17145"/>
                      <a:pt x="459105" y="0"/>
                      <a:pt x="438150" y="0"/>
                    </a:cubicBezTo>
                    <a:lnTo>
                      <a:pt x="38100" y="0"/>
                    </a:lnTo>
                    <a:cubicBezTo>
                      <a:pt x="17145" y="0"/>
                      <a:pt x="0" y="17145"/>
                      <a:pt x="0" y="38100"/>
                    </a:cubicBezTo>
                    <a:lnTo>
                      <a:pt x="0" y="295275"/>
                    </a:lnTo>
                    <a:cubicBezTo>
                      <a:pt x="0" y="316230"/>
                      <a:pt x="17145" y="333375"/>
                      <a:pt x="38100" y="333375"/>
                    </a:cubicBezTo>
                    <a:lnTo>
                      <a:pt x="95250" y="333375"/>
                    </a:lnTo>
                    <a:lnTo>
                      <a:pt x="95250" y="428625"/>
                    </a:lnTo>
                    <a:lnTo>
                      <a:pt x="190500" y="333375"/>
                    </a:lnTo>
                    <a:lnTo>
                      <a:pt x="247650" y="333375"/>
                    </a:lnTo>
                    <a:lnTo>
                      <a:pt x="247650" y="142875"/>
                    </a:lnTo>
                    <a:cubicBezTo>
                      <a:pt x="247650" y="100965"/>
                      <a:pt x="281940" y="66675"/>
                      <a:pt x="323850" y="66675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35" name="Freeform: Shape 34">
                <a:extLst>
                  <a:ext uri="{FF2B5EF4-FFF2-40B4-BE49-F238E27FC236}">
                    <a16:creationId xmlns:a16="http://schemas.microsoft.com/office/drawing/2014/main" id="{D5A30B42-B2A6-4E67-BB30-806779AFE5BB}"/>
                  </a:ext>
                </a:extLst>
              </p:cNvPr>
              <p:cNvSpPr/>
              <p:nvPr/>
            </p:nvSpPr>
            <p:spPr>
              <a:xfrm>
                <a:off x="4476750" y="3267075"/>
                <a:ext cx="476250" cy="428625"/>
              </a:xfrm>
              <a:custGeom>
                <a:avLst/>
                <a:gdLst>
                  <a:gd name="connsiteX0" fmla="*/ 438150 w 476250"/>
                  <a:gd name="connsiteY0" fmla="*/ 0 h 428625"/>
                  <a:gd name="connsiteX1" fmla="*/ 38100 w 476250"/>
                  <a:gd name="connsiteY1" fmla="*/ 0 h 428625"/>
                  <a:gd name="connsiteX2" fmla="*/ 0 w 476250"/>
                  <a:gd name="connsiteY2" fmla="*/ 38100 h 428625"/>
                  <a:gd name="connsiteX3" fmla="*/ 0 w 476250"/>
                  <a:gd name="connsiteY3" fmla="*/ 295275 h 428625"/>
                  <a:gd name="connsiteX4" fmla="*/ 38100 w 476250"/>
                  <a:gd name="connsiteY4" fmla="*/ 333375 h 428625"/>
                  <a:gd name="connsiteX5" fmla="*/ 285750 w 476250"/>
                  <a:gd name="connsiteY5" fmla="*/ 333375 h 428625"/>
                  <a:gd name="connsiteX6" fmla="*/ 381000 w 476250"/>
                  <a:gd name="connsiteY6" fmla="*/ 428625 h 428625"/>
                  <a:gd name="connsiteX7" fmla="*/ 381000 w 476250"/>
                  <a:gd name="connsiteY7" fmla="*/ 333375 h 428625"/>
                  <a:gd name="connsiteX8" fmla="*/ 438150 w 476250"/>
                  <a:gd name="connsiteY8" fmla="*/ 333375 h 428625"/>
                  <a:gd name="connsiteX9" fmla="*/ 476250 w 476250"/>
                  <a:gd name="connsiteY9" fmla="*/ 295275 h 428625"/>
                  <a:gd name="connsiteX10" fmla="*/ 476250 w 476250"/>
                  <a:gd name="connsiteY10" fmla="*/ 38100 h 428625"/>
                  <a:gd name="connsiteX11" fmla="*/ 438150 w 476250"/>
                  <a:gd name="connsiteY11" fmla="*/ 0 h 4286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476250" h="428625">
                    <a:moveTo>
                      <a:pt x="438150" y="0"/>
                    </a:moveTo>
                    <a:lnTo>
                      <a:pt x="38100" y="0"/>
                    </a:lnTo>
                    <a:cubicBezTo>
                      <a:pt x="17145" y="0"/>
                      <a:pt x="0" y="17145"/>
                      <a:pt x="0" y="38100"/>
                    </a:cubicBezTo>
                    <a:lnTo>
                      <a:pt x="0" y="295275"/>
                    </a:lnTo>
                    <a:cubicBezTo>
                      <a:pt x="0" y="316230"/>
                      <a:pt x="17145" y="333375"/>
                      <a:pt x="38100" y="333375"/>
                    </a:cubicBezTo>
                    <a:lnTo>
                      <a:pt x="285750" y="333375"/>
                    </a:lnTo>
                    <a:lnTo>
                      <a:pt x="381000" y="428625"/>
                    </a:lnTo>
                    <a:lnTo>
                      <a:pt x="381000" y="333375"/>
                    </a:lnTo>
                    <a:lnTo>
                      <a:pt x="438150" y="333375"/>
                    </a:lnTo>
                    <a:cubicBezTo>
                      <a:pt x="459105" y="333375"/>
                      <a:pt x="476250" y="316230"/>
                      <a:pt x="476250" y="295275"/>
                    </a:cubicBezTo>
                    <a:lnTo>
                      <a:pt x="476250" y="38100"/>
                    </a:lnTo>
                    <a:cubicBezTo>
                      <a:pt x="476250" y="17145"/>
                      <a:pt x="459105" y="0"/>
                      <a:pt x="438150" y="0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</p:grpSp>
      </p:grp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90F534-6314-4B6B-BE90-219BC1E2BD35}"/>
              </a:ext>
            </a:extLst>
          </p:cNvPr>
          <p:cNvSpPr>
            <a:spLocks noGrp="1"/>
          </p:cNvSpPr>
          <p:nvPr>
            <p:ph type="body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What are </a:t>
            </a:r>
            <a:r>
              <a:rPr lang="en-US" sz="3600" b="1" u="sng" dirty="0">
                <a:solidFill>
                  <a:srgbClr val="553278"/>
                </a:solidFill>
                <a:effectLst/>
              </a:rPr>
              <a:t>important issues</a:t>
            </a:r>
            <a:r>
              <a:rPr lang="en-US" sz="3600" b="1" dirty="0">
                <a:solidFill>
                  <a:srgbClr val="553278"/>
                </a:solidFill>
                <a:effectLst>
                  <a:glow rad="101600">
                    <a:srgbClr val="FFFF00">
                      <a:alpha val="60000"/>
                    </a:srgbClr>
                  </a:glow>
                </a:effectLst>
              </a:rPr>
              <a:t> </a:t>
            </a:r>
            <a:r>
              <a:rPr lang="en-US" dirty="0"/>
              <a:t>about loss and grieving that foster/adoptive parents need to consider</a:t>
            </a:r>
            <a:r>
              <a:rPr lang="en-US" dirty="0">
                <a:solidFill>
                  <a:srgbClr val="553278"/>
                </a:solidFill>
              </a:rPr>
              <a:t> </a:t>
            </a:r>
            <a:r>
              <a:rPr lang="en-US" sz="3600" b="1" u="sng" dirty="0">
                <a:solidFill>
                  <a:srgbClr val="553278"/>
                </a:solidFill>
                <a:effectLst/>
              </a:rPr>
              <a:t>before</a:t>
            </a:r>
            <a:r>
              <a:rPr lang="en-US" dirty="0">
                <a:solidFill>
                  <a:srgbClr val="553278"/>
                </a:solidFill>
              </a:rPr>
              <a:t> </a:t>
            </a:r>
            <a:r>
              <a:rPr lang="en-US" dirty="0"/>
              <a:t>a child is placed with them? </a:t>
            </a:r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0BC289F7-9897-47F3-BB35-48AB8F04303A}"/>
              </a:ext>
            </a:extLst>
          </p:cNvPr>
          <p:cNvGrpSpPr>
            <a:grpSpLocks noChangeAspect="1"/>
          </p:cNvGrpSpPr>
          <p:nvPr/>
        </p:nvGrpSpPr>
        <p:grpSpPr>
          <a:xfrm>
            <a:off x="8077200" y="505779"/>
            <a:ext cx="822960" cy="822960"/>
            <a:chOff x="3226733" y="1188765"/>
            <a:chExt cx="914400" cy="914400"/>
          </a:xfrm>
        </p:grpSpPr>
        <p:sp>
          <p:nvSpPr>
            <p:cNvPr id="19" name="Oval 18">
              <a:extLst>
                <a:ext uri="{FF2B5EF4-FFF2-40B4-BE49-F238E27FC236}">
                  <a16:creationId xmlns:a16="http://schemas.microsoft.com/office/drawing/2014/main" id="{1C500F4A-05F2-4483-BD7B-F92EC0F5360F}"/>
                </a:ext>
              </a:extLst>
            </p:cNvPr>
            <p:cNvSpPr/>
            <p:nvPr/>
          </p:nvSpPr>
          <p:spPr>
            <a:xfrm>
              <a:off x="3226733" y="1188765"/>
              <a:ext cx="914400" cy="914400"/>
            </a:xfrm>
            <a:prstGeom prst="ellipse">
              <a:avLst/>
            </a:prstGeom>
            <a:solidFill>
              <a:srgbClr val="F89839"/>
            </a:solidFill>
            <a:ln>
              <a:solidFill>
                <a:srgbClr val="F8983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20" name="Graphic 22" descr="Lightbulb">
              <a:extLst>
                <a:ext uri="{FF2B5EF4-FFF2-40B4-BE49-F238E27FC236}">
                  <a16:creationId xmlns:a16="http://schemas.microsoft.com/office/drawing/2014/main" id="{272F9210-C1DB-4793-A107-8BD12F100537}"/>
                </a:ext>
              </a:extLst>
            </p:cNvPr>
            <p:cNvGrpSpPr/>
            <p:nvPr/>
          </p:nvGrpSpPr>
          <p:grpSpPr>
            <a:xfrm>
              <a:off x="3318173" y="1280205"/>
              <a:ext cx="731520" cy="731520"/>
              <a:chOff x="5637423" y="1210777"/>
              <a:chExt cx="914400" cy="914400"/>
            </a:xfrm>
          </p:grpSpPr>
          <p:sp>
            <p:nvSpPr>
              <p:cNvPr id="21" name="Freeform: Shape 20">
                <a:extLst>
                  <a:ext uri="{FF2B5EF4-FFF2-40B4-BE49-F238E27FC236}">
                    <a16:creationId xmlns:a16="http://schemas.microsoft.com/office/drawing/2014/main" id="{0BD65617-99F1-4F13-8B3D-E6D0C322D22B}"/>
                  </a:ext>
                </a:extLst>
              </p:cNvPr>
              <p:cNvSpPr/>
              <p:nvPr/>
            </p:nvSpPr>
            <p:spPr>
              <a:xfrm>
                <a:off x="5970798" y="1820377"/>
                <a:ext cx="247650" cy="57150"/>
              </a:xfrm>
              <a:custGeom>
                <a:avLst/>
                <a:gdLst>
                  <a:gd name="connsiteX0" fmla="*/ 28575 w 247650"/>
                  <a:gd name="connsiteY0" fmla="*/ 0 h 57150"/>
                  <a:gd name="connsiteX1" fmla="*/ 219075 w 247650"/>
                  <a:gd name="connsiteY1" fmla="*/ 0 h 57150"/>
                  <a:gd name="connsiteX2" fmla="*/ 247650 w 247650"/>
                  <a:gd name="connsiteY2" fmla="*/ 28575 h 57150"/>
                  <a:gd name="connsiteX3" fmla="*/ 219075 w 247650"/>
                  <a:gd name="connsiteY3" fmla="*/ 57150 h 57150"/>
                  <a:gd name="connsiteX4" fmla="*/ 28575 w 247650"/>
                  <a:gd name="connsiteY4" fmla="*/ 57150 h 57150"/>
                  <a:gd name="connsiteX5" fmla="*/ 0 w 247650"/>
                  <a:gd name="connsiteY5" fmla="*/ 28575 h 57150"/>
                  <a:gd name="connsiteX6" fmla="*/ 28575 w 247650"/>
                  <a:gd name="connsiteY6" fmla="*/ 0 h 571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247650" h="57150">
                    <a:moveTo>
                      <a:pt x="28575" y="0"/>
                    </a:moveTo>
                    <a:lnTo>
                      <a:pt x="219075" y="0"/>
                    </a:lnTo>
                    <a:cubicBezTo>
                      <a:pt x="235268" y="0"/>
                      <a:pt x="247650" y="12383"/>
                      <a:pt x="247650" y="28575"/>
                    </a:cubicBezTo>
                    <a:cubicBezTo>
                      <a:pt x="247650" y="44767"/>
                      <a:pt x="235268" y="57150"/>
                      <a:pt x="219075" y="57150"/>
                    </a:cubicBezTo>
                    <a:lnTo>
                      <a:pt x="28575" y="57150"/>
                    </a:lnTo>
                    <a:cubicBezTo>
                      <a:pt x="12382" y="57150"/>
                      <a:pt x="0" y="44767"/>
                      <a:pt x="0" y="28575"/>
                    </a:cubicBezTo>
                    <a:cubicBezTo>
                      <a:pt x="0" y="12383"/>
                      <a:pt x="12382" y="0"/>
                      <a:pt x="28575" y="0"/>
                    </a:cubicBezTo>
                    <a:close/>
                  </a:path>
                </a:pathLst>
              </a:custGeom>
              <a:solidFill>
                <a:schemeClr val="bg1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2" name="Freeform: Shape 21">
                <a:extLst>
                  <a:ext uri="{FF2B5EF4-FFF2-40B4-BE49-F238E27FC236}">
                    <a16:creationId xmlns:a16="http://schemas.microsoft.com/office/drawing/2014/main" id="{90E7FEF8-7D9D-4543-B6DF-927CB7D700A1}"/>
                  </a:ext>
                </a:extLst>
              </p:cNvPr>
              <p:cNvSpPr/>
              <p:nvPr/>
            </p:nvSpPr>
            <p:spPr>
              <a:xfrm>
                <a:off x="5970798" y="1915627"/>
                <a:ext cx="247650" cy="57150"/>
              </a:xfrm>
              <a:custGeom>
                <a:avLst/>
                <a:gdLst>
                  <a:gd name="connsiteX0" fmla="*/ 28575 w 247650"/>
                  <a:gd name="connsiteY0" fmla="*/ 0 h 57150"/>
                  <a:gd name="connsiteX1" fmla="*/ 219075 w 247650"/>
                  <a:gd name="connsiteY1" fmla="*/ 0 h 57150"/>
                  <a:gd name="connsiteX2" fmla="*/ 247650 w 247650"/>
                  <a:gd name="connsiteY2" fmla="*/ 28575 h 57150"/>
                  <a:gd name="connsiteX3" fmla="*/ 219075 w 247650"/>
                  <a:gd name="connsiteY3" fmla="*/ 57150 h 57150"/>
                  <a:gd name="connsiteX4" fmla="*/ 28575 w 247650"/>
                  <a:gd name="connsiteY4" fmla="*/ 57150 h 57150"/>
                  <a:gd name="connsiteX5" fmla="*/ 0 w 247650"/>
                  <a:gd name="connsiteY5" fmla="*/ 28575 h 57150"/>
                  <a:gd name="connsiteX6" fmla="*/ 28575 w 247650"/>
                  <a:gd name="connsiteY6" fmla="*/ 0 h 571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247650" h="57150">
                    <a:moveTo>
                      <a:pt x="28575" y="0"/>
                    </a:moveTo>
                    <a:lnTo>
                      <a:pt x="219075" y="0"/>
                    </a:lnTo>
                    <a:cubicBezTo>
                      <a:pt x="235268" y="0"/>
                      <a:pt x="247650" y="12383"/>
                      <a:pt x="247650" y="28575"/>
                    </a:cubicBezTo>
                    <a:cubicBezTo>
                      <a:pt x="247650" y="44767"/>
                      <a:pt x="235268" y="57150"/>
                      <a:pt x="219075" y="57150"/>
                    </a:cubicBezTo>
                    <a:lnTo>
                      <a:pt x="28575" y="57150"/>
                    </a:lnTo>
                    <a:cubicBezTo>
                      <a:pt x="12382" y="57150"/>
                      <a:pt x="0" y="44767"/>
                      <a:pt x="0" y="28575"/>
                    </a:cubicBezTo>
                    <a:cubicBezTo>
                      <a:pt x="0" y="12383"/>
                      <a:pt x="12382" y="0"/>
                      <a:pt x="28575" y="0"/>
                    </a:cubicBezTo>
                    <a:close/>
                  </a:path>
                </a:pathLst>
              </a:custGeom>
              <a:solidFill>
                <a:schemeClr val="bg1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3" name="Freeform: Shape 22">
                <a:extLst>
                  <a:ext uri="{FF2B5EF4-FFF2-40B4-BE49-F238E27FC236}">
                    <a16:creationId xmlns:a16="http://schemas.microsoft.com/office/drawing/2014/main" id="{9670B863-C8AF-46B0-912C-AF37D8CBD8D5}"/>
                  </a:ext>
                </a:extLst>
              </p:cNvPr>
              <p:cNvSpPr/>
              <p:nvPr/>
            </p:nvSpPr>
            <p:spPr>
              <a:xfrm>
                <a:off x="6032711" y="2010877"/>
                <a:ext cx="123825" cy="57150"/>
              </a:xfrm>
              <a:custGeom>
                <a:avLst/>
                <a:gdLst>
                  <a:gd name="connsiteX0" fmla="*/ 0 w 123825"/>
                  <a:gd name="connsiteY0" fmla="*/ 0 h 57150"/>
                  <a:gd name="connsiteX1" fmla="*/ 61913 w 123825"/>
                  <a:gd name="connsiteY1" fmla="*/ 57150 h 57150"/>
                  <a:gd name="connsiteX2" fmla="*/ 123825 w 123825"/>
                  <a:gd name="connsiteY2" fmla="*/ 0 h 57150"/>
                  <a:gd name="connsiteX3" fmla="*/ 0 w 123825"/>
                  <a:gd name="connsiteY3" fmla="*/ 0 h 571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23825" h="57150">
                    <a:moveTo>
                      <a:pt x="0" y="0"/>
                    </a:moveTo>
                    <a:cubicBezTo>
                      <a:pt x="2857" y="32385"/>
                      <a:pt x="29527" y="57150"/>
                      <a:pt x="61913" y="57150"/>
                    </a:cubicBezTo>
                    <a:cubicBezTo>
                      <a:pt x="94298" y="57150"/>
                      <a:pt x="120968" y="32385"/>
                      <a:pt x="123825" y="0"/>
                    </a:cubicBez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4" name="Freeform: Shape 23">
                <a:extLst>
                  <a:ext uri="{FF2B5EF4-FFF2-40B4-BE49-F238E27FC236}">
                    <a16:creationId xmlns:a16="http://schemas.microsoft.com/office/drawing/2014/main" id="{073300C6-AC4C-4966-8A25-F9647D65D02B}"/>
                  </a:ext>
                </a:extLst>
              </p:cNvPr>
              <p:cNvSpPr/>
              <p:nvPr/>
            </p:nvSpPr>
            <p:spPr>
              <a:xfrm>
                <a:off x="5846973" y="1267927"/>
                <a:ext cx="495300" cy="514350"/>
              </a:xfrm>
              <a:custGeom>
                <a:avLst/>
                <a:gdLst>
                  <a:gd name="connsiteX0" fmla="*/ 247650 w 495300"/>
                  <a:gd name="connsiteY0" fmla="*/ 0 h 514350"/>
                  <a:gd name="connsiteX1" fmla="*/ 247650 w 495300"/>
                  <a:gd name="connsiteY1" fmla="*/ 0 h 514350"/>
                  <a:gd name="connsiteX2" fmla="*/ 247650 w 495300"/>
                  <a:gd name="connsiteY2" fmla="*/ 0 h 514350"/>
                  <a:gd name="connsiteX3" fmla="*/ 0 w 495300"/>
                  <a:gd name="connsiteY3" fmla="*/ 244793 h 514350"/>
                  <a:gd name="connsiteX4" fmla="*/ 0 w 495300"/>
                  <a:gd name="connsiteY4" fmla="*/ 253365 h 514350"/>
                  <a:gd name="connsiteX5" fmla="*/ 17145 w 495300"/>
                  <a:gd name="connsiteY5" fmla="*/ 339090 h 514350"/>
                  <a:gd name="connsiteX6" fmla="*/ 60007 w 495300"/>
                  <a:gd name="connsiteY6" fmla="*/ 409575 h 514350"/>
                  <a:gd name="connsiteX7" fmla="*/ 118110 w 495300"/>
                  <a:gd name="connsiteY7" fmla="*/ 503873 h 514350"/>
                  <a:gd name="connsiteX8" fmla="*/ 135255 w 495300"/>
                  <a:gd name="connsiteY8" fmla="*/ 514350 h 514350"/>
                  <a:gd name="connsiteX9" fmla="*/ 360045 w 495300"/>
                  <a:gd name="connsiteY9" fmla="*/ 514350 h 514350"/>
                  <a:gd name="connsiteX10" fmla="*/ 377190 w 495300"/>
                  <a:gd name="connsiteY10" fmla="*/ 503873 h 514350"/>
                  <a:gd name="connsiteX11" fmla="*/ 435292 w 495300"/>
                  <a:gd name="connsiteY11" fmla="*/ 409575 h 514350"/>
                  <a:gd name="connsiteX12" fmla="*/ 478155 w 495300"/>
                  <a:gd name="connsiteY12" fmla="*/ 339090 h 514350"/>
                  <a:gd name="connsiteX13" fmla="*/ 495300 w 495300"/>
                  <a:gd name="connsiteY13" fmla="*/ 253365 h 514350"/>
                  <a:gd name="connsiteX14" fmla="*/ 495300 w 495300"/>
                  <a:gd name="connsiteY14" fmla="*/ 244793 h 514350"/>
                  <a:gd name="connsiteX15" fmla="*/ 247650 w 495300"/>
                  <a:gd name="connsiteY15" fmla="*/ 0 h 514350"/>
                  <a:gd name="connsiteX16" fmla="*/ 438150 w 495300"/>
                  <a:gd name="connsiteY16" fmla="*/ 252413 h 514350"/>
                  <a:gd name="connsiteX17" fmla="*/ 424815 w 495300"/>
                  <a:gd name="connsiteY17" fmla="*/ 319088 h 514350"/>
                  <a:gd name="connsiteX18" fmla="*/ 392430 w 495300"/>
                  <a:gd name="connsiteY18" fmla="*/ 371475 h 514350"/>
                  <a:gd name="connsiteX19" fmla="*/ 337185 w 495300"/>
                  <a:gd name="connsiteY19" fmla="*/ 457200 h 514350"/>
                  <a:gd name="connsiteX20" fmla="*/ 247650 w 495300"/>
                  <a:gd name="connsiteY20" fmla="*/ 457200 h 514350"/>
                  <a:gd name="connsiteX21" fmla="*/ 159068 w 495300"/>
                  <a:gd name="connsiteY21" fmla="*/ 457200 h 514350"/>
                  <a:gd name="connsiteX22" fmla="*/ 103823 w 495300"/>
                  <a:gd name="connsiteY22" fmla="*/ 371475 h 514350"/>
                  <a:gd name="connsiteX23" fmla="*/ 71438 w 495300"/>
                  <a:gd name="connsiteY23" fmla="*/ 319088 h 514350"/>
                  <a:gd name="connsiteX24" fmla="*/ 58103 w 495300"/>
                  <a:gd name="connsiteY24" fmla="*/ 252413 h 514350"/>
                  <a:gd name="connsiteX25" fmla="*/ 58103 w 495300"/>
                  <a:gd name="connsiteY25" fmla="*/ 244793 h 514350"/>
                  <a:gd name="connsiteX26" fmla="*/ 248602 w 495300"/>
                  <a:gd name="connsiteY26" fmla="*/ 56197 h 514350"/>
                  <a:gd name="connsiteX27" fmla="*/ 248602 w 495300"/>
                  <a:gd name="connsiteY27" fmla="*/ 56197 h 514350"/>
                  <a:gd name="connsiteX28" fmla="*/ 248602 w 495300"/>
                  <a:gd name="connsiteY28" fmla="*/ 56197 h 514350"/>
                  <a:gd name="connsiteX29" fmla="*/ 248602 w 495300"/>
                  <a:gd name="connsiteY29" fmla="*/ 56197 h 514350"/>
                  <a:gd name="connsiteX30" fmla="*/ 248602 w 495300"/>
                  <a:gd name="connsiteY30" fmla="*/ 56197 h 514350"/>
                  <a:gd name="connsiteX31" fmla="*/ 248602 w 495300"/>
                  <a:gd name="connsiteY31" fmla="*/ 56197 h 514350"/>
                  <a:gd name="connsiteX32" fmla="*/ 248602 w 495300"/>
                  <a:gd name="connsiteY32" fmla="*/ 56197 h 514350"/>
                  <a:gd name="connsiteX33" fmla="*/ 439103 w 495300"/>
                  <a:gd name="connsiteY33" fmla="*/ 244793 h 514350"/>
                  <a:gd name="connsiteX34" fmla="*/ 439103 w 495300"/>
                  <a:gd name="connsiteY34" fmla="*/ 252413 h 5143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</a:cxnLst>
                <a:rect l="l" t="t" r="r" b="b"/>
                <a:pathLst>
                  <a:path w="495300" h="514350">
                    <a:moveTo>
                      <a:pt x="247650" y="0"/>
                    </a:moveTo>
                    <a:cubicBezTo>
                      <a:pt x="247650" y="0"/>
                      <a:pt x="247650" y="0"/>
                      <a:pt x="247650" y="0"/>
                    </a:cubicBezTo>
                    <a:cubicBezTo>
                      <a:pt x="247650" y="0"/>
                      <a:pt x="247650" y="0"/>
                      <a:pt x="247650" y="0"/>
                    </a:cubicBezTo>
                    <a:cubicBezTo>
                      <a:pt x="112395" y="952"/>
                      <a:pt x="2857" y="109538"/>
                      <a:pt x="0" y="244793"/>
                    </a:cubicBezTo>
                    <a:lnTo>
                      <a:pt x="0" y="253365"/>
                    </a:lnTo>
                    <a:cubicBezTo>
                      <a:pt x="953" y="282893"/>
                      <a:pt x="6668" y="311468"/>
                      <a:pt x="17145" y="339090"/>
                    </a:cubicBezTo>
                    <a:cubicBezTo>
                      <a:pt x="27622" y="364808"/>
                      <a:pt x="41910" y="388620"/>
                      <a:pt x="60007" y="409575"/>
                    </a:cubicBezTo>
                    <a:cubicBezTo>
                      <a:pt x="82868" y="434340"/>
                      <a:pt x="107632" y="482918"/>
                      <a:pt x="118110" y="503873"/>
                    </a:cubicBezTo>
                    <a:cubicBezTo>
                      <a:pt x="120968" y="510540"/>
                      <a:pt x="127635" y="514350"/>
                      <a:pt x="135255" y="514350"/>
                    </a:cubicBezTo>
                    <a:lnTo>
                      <a:pt x="360045" y="514350"/>
                    </a:lnTo>
                    <a:cubicBezTo>
                      <a:pt x="367665" y="514350"/>
                      <a:pt x="374333" y="510540"/>
                      <a:pt x="377190" y="503873"/>
                    </a:cubicBezTo>
                    <a:cubicBezTo>
                      <a:pt x="387668" y="482918"/>
                      <a:pt x="412433" y="434340"/>
                      <a:pt x="435292" y="409575"/>
                    </a:cubicBezTo>
                    <a:cubicBezTo>
                      <a:pt x="453390" y="388620"/>
                      <a:pt x="468630" y="364808"/>
                      <a:pt x="478155" y="339090"/>
                    </a:cubicBezTo>
                    <a:cubicBezTo>
                      <a:pt x="488633" y="311468"/>
                      <a:pt x="494348" y="282893"/>
                      <a:pt x="495300" y="253365"/>
                    </a:cubicBezTo>
                    <a:lnTo>
                      <a:pt x="495300" y="244793"/>
                    </a:lnTo>
                    <a:cubicBezTo>
                      <a:pt x="492442" y="109538"/>
                      <a:pt x="382905" y="952"/>
                      <a:pt x="247650" y="0"/>
                    </a:cubicBezTo>
                    <a:close/>
                    <a:moveTo>
                      <a:pt x="438150" y="252413"/>
                    </a:moveTo>
                    <a:cubicBezTo>
                      <a:pt x="437198" y="275273"/>
                      <a:pt x="432435" y="298133"/>
                      <a:pt x="424815" y="319088"/>
                    </a:cubicBezTo>
                    <a:cubicBezTo>
                      <a:pt x="417195" y="338138"/>
                      <a:pt x="406717" y="356235"/>
                      <a:pt x="392430" y="371475"/>
                    </a:cubicBezTo>
                    <a:cubicBezTo>
                      <a:pt x="370523" y="398145"/>
                      <a:pt x="351473" y="426720"/>
                      <a:pt x="337185" y="457200"/>
                    </a:cubicBezTo>
                    <a:lnTo>
                      <a:pt x="247650" y="457200"/>
                    </a:lnTo>
                    <a:lnTo>
                      <a:pt x="159068" y="457200"/>
                    </a:lnTo>
                    <a:cubicBezTo>
                      <a:pt x="143827" y="426720"/>
                      <a:pt x="124777" y="398145"/>
                      <a:pt x="103823" y="371475"/>
                    </a:cubicBezTo>
                    <a:cubicBezTo>
                      <a:pt x="90488" y="356235"/>
                      <a:pt x="79057" y="338138"/>
                      <a:pt x="71438" y="319088"/>
                    </a:cubicBezTo>
                    <a:cubicBezTo>
                      <a:pt x="62865" y="298133"/>
                      <a:pt x="59055" y="275273"/>
                      <a:pt x="58103" y="252413"/>
                    </a:cubicBezTo>
                    <a:lnTo>
                      <a:pt x="58103" y="244793"/>
                    </a:lnTo>
                    <a:cubicBezTo>
                      <a:pt x="60007" y="140970"/>
                      <a:pt x="144780" y="57150"/>
                      <a:pt x="248602" y="56197"/>
                    </a:cubicBezTo>
                    <a:lnTo>
                      <a:pt x="248602" y="56197"/>
                    </a:lnTo>
                    <a:lnTo>
                      <a:pt x="248602" y="56197"/>
                    </a:lnTo>
                    <a:cubicBezTo>
                      <a:pt x="248602" y="56197"/>
                      <a:pt x="248602" y="56197"/>
                      <a:pt x="248602" y="56197"/>
                    </a:cubicBezTo>
                    <a:cubicBezTo>
                      <a:pt x="248602" y="56197"/>
                      <a:pt x="248602" y="56197"/>
                      <a:pt x="248602" y="56197"/>
                    </a:cubicBezTo>
                    <a:lnTo>
                      <a:pt x="248602" y="56197"/>
                    </a:lnTo>
                    <a:lnTo>
                      <a:pt x="248602" y="56197"/>
                    </a:lnTo>
                    <a:cubicBezTo>
                      <a:pt x="352425" y="57150"/>
                      <a:pt x="437198" y="140018"/>
                      <a:pt x="439103" y="244793"/>
                    </a:cubicBezTo>
                    <a:lnTo>
                      <a:pt x="439103" y="252413"/>
                    </a:lnTo>
                    <a:close/>
                  </a:path>
                </a:pathLst>
              </a:custGeom>
              <a:solidFill>
                <a:schemeClr val="bg1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8031419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90F534-6314-4B6B-BE90-219BC1E2BD35}"/>
              </a:ext>
            </a:extLst>
          </p:cNvPr>
          <p:cNvSpPr>
            <a:spLocks noGrp="1"/>
          </p:cNvSpPr>
          <p:nvPr>
            <p:ph type="body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What are </a:t>
            </a:r>
            <a:r>
              <a:rPr lang="en-US" sz="3600" b="1" u="sng" dirty="0">
                <a:solidFill>
                  <a:srgbClr val="553278"/>
                </a:solidFill>
                <a:effectLst/>
              </a:rPr>
              <a:t>important issues</a:t>
            </a:r>
            <a:r>
              <a:rPr lang="en-US" sz="3600" b="1" dirty="0">
                <a:solidFill>
                  <a:srgbClr val="553278"/>
                </a:solidFill>
                <a:effectLst/>
              </a:rPr>
              <a:t> </a:t>
            </a:r>
            <a:r>
              <a:rPr lang="en-US" dirty="0"/>
              <a:t>about loss and grieving that foster/adoptive parents need to consider </a:t>
            </a:r>
            <a:r>
              <a:rPr lang="en-US" sz="3600" b="1" u="sng" dirty="0">
                <a:solidFill>
                  <a:srgbClr val="553278"/>
                </a:solidFill>
                <a:effectLst/>
              </a:rPr>
              <a:t>after</a:t>
            </a:r>
            <a:r>
              <a:rPr lang="en-US" dirty="0"/>
              <a:t> a child is placed with them? </a:t>
            </a: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8596CF8B-341D-4CF2-96F5-6AD10ACAC11F}"/>
              </a:ext>
            </a:extLst>
          </p:cNvPr>
          <p:cNvGrpSpPr>
            <a:grpSpLocks noChangeAspect="1"/>
          </p:cNvGrpSpPr>
          <p:nvPr/>
        </p:nvGrpSpPr>
        <p:grpSpPr>
          <a:xfrm>
            <a:off x="8077200" y="505779"/>
            <a:ext cx="822960" cy="822960"/>
            <a:chOff x="3226733" y="1188765"/>
            <a:chExt cx="914400" cy="914400"/>
          </a:xfrm>
        </p:grpSpPr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BDB4A39D-CF89-4DDB-9C32-CB11A06A79C1}"/>
                </a:ext>
              </a:extLst>
            </p:cNvPr>
            <p:cNvSpPr/>
            <p:nvPr/>
          </p:nvSpPr>
          <p:spPr>
            <a:xfrm>
              <a:off x="3226733" y="1188765"/>
              <a:ext cx="914400" cy="914400"/>
            </a:xfrm>
            <a:prstGeom prst="ellipse">
              <a:avLst/>
            </a:prstGeom>
            <a:solidFill>
              <a:srgbClr val="F89839"/>
            </a:solidFill>
            <a:ln>
              <a:solidFill>
                <a:srgbClr val="F8983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3" name="Graphic 22" descr="Lightbulb">
              <a:extLst>
                <a:ext uri="{FF2B5EF4-FFF2-40B4-BE49-F238E27FC236}">
                  <a16:creationId xmlns:a16="http://schemas.microsoft.com/office/drawing/2014/main" id="{A3245E6A-4850-42ED-940D-0260A417FA83}"/>
                </a:ext>
              </a:extLst>
            </p:cNvPr>
            <p:cNvGrpSpPr/>
            <p:nvPr/>
          </p:nvGrpSpPr>
          <p:grpSpPr>
            <a:xfrm>
              <a:off x="3318173" y="1280205"/>
              <a:ext cx="731520" cy="731520"/>
              <a:chOff x="5637423" y="1210777"/>
              <a:chExt cx="914400" cy="914400"/>
            </a:xfrm>
          </p:grpSpPr>
          <p:sp>
            <p:nvSpPr>
              <p:cNvPr id="14" name="Freeform: Shape 13">
                <a:extLst>
                  <a:ext uri="{FF2B5EF4-FFF2-40B4-BE49-F238E27FC236}">
                    <a16:creationId xmlns:a16="http://schemas.microsoft.com/office/drawing/2014/main" id="{17252D08-A1E1-49DB-9E1C-0F8027D6E376}"/>
                  </a:ext>
                </a:extLst>
              </p:cNvPr>
              <p:cNvSpPr/>
              <p:nvPr/>
            </p:nvSpPr>
            <p:spPr>
              <a:xfrm>
                <a:off x="5970798" y="1820377"/>
                <a:ext cx="247650" cy="57150"/>
              </a:xfrm>
              <a:custGeom>
                <a:avLst/>
                <a:gdLst>
                  <a:gd name="connsiteX0" fmla="*/ 28575 w 247650"/>
                  <a:gd name="connsiteY0" fmla="*/ 0 h 57150"/>
                  <a:gd name="connsiteX1" fmla="*/ 219075 w 247650"/>
                  <a:gd name="connsiteY1" fmla="*/ 0 h 57150"/>
                  <a:gd name="connsiteX2" fmla="*/ 247650 w 247650"/>
                  <a:gd name="connsiteY2" fmla="*/ 28575 h 57150"/>
                  <a:gd name="connsiteX3" fmla="*/ 219075 w 247650"/>
                  <a:gd name="connsiteY3" fmla="*/ 57150 h 57150"/>
                  <a:gd name="connsiteX4" fmla="*/ 28575 w 247650"/>
                  <a:gd name="connsiteY4" fmla="*/ 57150 h 57150"/>
                  <a:gd name="connsiteX5" fmla="*/ 0 w 247650"/>
                  <a:gd name="connsiteY5" fmla="*/ 28575 h 57150"/>
                  <a:gd name="connsiteX6" fmla="*/ 28575 w 247650"/>
                  <a:gd name="connsiteY6" fmla="*/ 0 h 571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247650" h="57150">
                    <a:moveTo>
                      <a:pt x="28575" y="0"/>
                    </a:moveTo>
                    <a:lnTo>
                      <a:pt x="219075" y="0"/>
                    </a:lnTo>
                    <a:cubicBezTo>
                      <a:pt x="235268" y="0"/>
                      <a:pt x="247650" y="12383"/>
                      <a:pt x="247650" y="28575"/>
                    </a:cubicBezTo>
                    <a:cubicBezTo>
                      <a:pt x="247650" y="44767"/>
                      <a:pt x="235268" y="57150"/>
                      <a:pt x="219075" y="57150"/>
                    </a:cubicBezTo>
                    <a:lnTo>
                      <a:pt x="28575" y="57150"/>
                    </a:lnTo>
                    <a:cubicBezTo>
                      <a:pt x="12382" y="57150"/>
                      <a:pt x="0" y="44767"/>
                      <a:pt x="0" y="28575"/>
                    </a:cubicBezTo>
                    <a:cubicBezTo>
                      <a:pt x="0" y="12383"/>
                      <a:pt x="12382" y="0"/>
                      <a:pt x="28575" y="0"/>
                    </a:cubicBezTo>
                    <a:close/>
                  </a:path>
                </a:pathLst>
              </a:custGeom>
              <a:solidFill>
                <a:schemeClr val="bg1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5" name="Freeform: Shape 14">
                <a:extLst>
                  <a:ext uri="{FF2B5EF4-FFF2-40B4-BE49-F238E27FC236}">
                    <a16:creationId xmlns:a16="http://schemas.microsoft.com/office/drawing/2014/main" id="{53CD47DB-5B8C-4D68-9E25-6A05B9CF2FFF}"/>
                  </a:ext>
                </a:extLst>
              </p:cNvPr>
              <p:cNvSpPr/>
              <p:nvPr/>
            </p:nvSpPr>
            <p:spPr>
              <a:xfrm>
                <a:off x="5970798" y="1915627"/>
                <a:ext cx="247650" cy="57150"/>
              </a:xfrm>
              <a:custGeom>
                <a:avLst/>
                <a:gdLst>
                  <a:gd name="connsiteX0" fmla="*/ 28575 w 247650"/>
                  <a:gd name="connsiteY0" fmla="*/ 0 h 57150"/>
                  <a:gd name="connsiteX1" fmla="*/ 219075 w 247650"/>
                  <a:gd name="connsiteY1" fmla="*/ 0 h 57150"/>
                  <a:gd name="connsiteX2" fmla="*/ 247650 w 247650"/>
                  <a:gd name="connsiteY2" fmla="*/ 28575 h 57150"/>
                  <a:gd name="connsiteX3" fmla="*/ 219075 w 247650"/>
                  <a:gd name="connsiteY3" fmla="*/ 57150 h 57150"/>
                  <a:gd name="connsiteX4" fmla="*/ 28575 w 247650"/>
                  <a:gd name="connsiteY4" fmla="*/ 57150 h 57150"/>
                  <a:gd name="connsiteX5" fmla="*/ 0 w 247650"/>
                  <a:gd name="connsiteY5" fmla="*/ 28575 h 57150"/>
                  <a:gd name="connsiteX6" fmla="*/ 28575 w 247650"/>
                  <a:gd name="connsiteY6" fmla="*/ 0 h 571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247650" h="57150">
                    <a:moveTo>
                      <a:pt x="28575" y="0"/>
                    </a:moveTo>
                    <a:lnTo>
                      <a:pt x="219075" y="0"/>
                    </a:lnTo>
                    <a:cubicBezTo>
                      <a:pt x="235268" y="0"/>
                      <a:pt x="247650" y="12383"/>
                      <a:pt x="247650" y="28575"/>
                    </a:cubicBezTo>
                    <a:cubicBezTo>
                      <a:pt x="247650" y="44767"/>
                      <a:pt x="235268" y="57150"/>
                      <a:pt x="219075" y="57150"/>
                    </a:cubicBezTo>
                    <a:lnTo>
                      <a:pt x="28575" y="57150"/>
                    </a:lnTo>
                    <a:cubicBezTo>
                      <a:pt x="12382" y="57150"/>
                      <a:pt x="0" y="44767"/>
                      <a:pt x="0" y="28575"/>
                    </a:cubicBezTo>
                    <a:cubicBezTo>
                      <a:pt x="0" y="12383"/>
                      <a:pt x="12382" y="0"/>
                      <a:pt x="28575" y="0"/>
                    </a:cubicBezTo>
                    <a:close/>
                  </a:path>
                </a:pathLst>
              </a:custGeom>
              <a:solidFill>
                <a:schemeClr val="bg1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6" name="Freeform: Shape 15">
                <a:extLst>
                  <a:ext uri="{FF2B5EF4-FFF2-40B4-BE49-F238E27FC236}">
                    <a16:creationId xmlns:a16="http://schemas.microsoft.com/office/drawing/2014/main" id="{0359223C-AB2F-4945-9BFF-81B12997F0BD}"/>
                  </a:ext>
                </a:extLst>
              </p:cNvPr>
              <p:cNvSpPr/>
              <p:nvPr/>
            </p:nvSpPr>
            <p:spPr>
              <a:xfrm>
                <a:off x="6032711" y="2010877"/>
                <a:ext cx="123825" cy="57150"/>
              </a:xfrm>
              <a:custGeom>
                <a:avLst/>
                <a:gdLst>
                  <a:gd name="connsiteX0" fmla="*/ 0 w 123825"/>
                  <a:gd name="connsiteY0" fmla="*/ 0 h 57150"/>
                  <a:gd name="connsiteX1" fmla="*/ 61913 w 123825"/>
                  <a:gd name="connsiteY1" fmla="*/ 57150 h 57150"/>
                  <a:gd name="connsiteX2" fmla="*/ 123825 w 123825"/>
                  <a:gd name="connsiteY2" fmla="*/ 0 h 57150"/>
                  <a:gd name="connsiteX3" fmla="*/ 0 w 123825"/>
                  <a:gd name="connsiteY3" fmla="*/ 0 h 571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23825" h="57150">
                    <a:moveTo>
                      <a:pt x="0" y="0"/>
                    </a:moveTo>
                    <a:cubicBezTo>
                      <a:pt x="2857" y="32385"/>
                      <a:pt x="29527" y="57150"/>
                      <a:pt x="61913" y="57150"/>
                    </a:cubicBezTo>
                    <a:cubicBezTo>
                      <a:pt x="94298" y="57150"/>
                      <a:pt x="120968" y="32385"/>
                      <a:pt x="123825" y="0"/>
                    </a:cubicBez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7" name="Freeform: Shape 16">
                <a:extLst>
                  <a:ext uri="{FF2B5EF4-FFF2-40B4-BE49-F238E27FC236}">
                    <a16:creationId xmlns:a16="http://schemas.microsoft.com/office/drawing/2014/main" id="{277C1705-1C43-44C0-B599-C20214D359E2}"/>
                  </a:ext>
                </a:extLst>
              </p:cNvPr>
              <p:cNvSpPr/>
              <p:nvPr/>
            </p:nvSpPr>
            <p:spPr>
              <a:xfrm>
                <a:off x="5846973" y="1267927"/>
                <a:ext cx="495300" cy="514350"/>
              </a:xfrm>
              <a:custGeom>
                <a:avLst/>
                <a:gdLst>
                  <a:gd name="connsiteX0" fmla="*/ 247650 w 495300"/>
                  <a:gd name="connsiteY0" fmla="*/ 0 h 514350"/>
                  <a:gd name="connsiteX1" fmla="*/ 247650 w 495300"/>
                  <a:gd name="connsiteY1" fmla="*/ 0 h 514350"/>
                  <a:gd name="connsiteX2" fmla="*/ 247650 w 495300"/>
                  <a:gd name="connsiteY2" fmla="*/ 0 h 514350"/>
                  <a:gd name="connsiteX3" fmla="*/ 0 w 495300"/>
                  <a:gd name="connsiteY3" fmla="*/ 244793 h 514350"/>
                  <a:gd name="connsiteX4" fmla="*/ 0 w 495300"/>
                  <a:gd name="connsiteY4" fmla="*/ 253365 h 514350"/>
                  <a:gd name="connsiteX5" fmla="*/ 17145 w 495300"/>
                  <a:gd name="connsiteY5" fmla="*/ 339090 h 514350"/>
                  <a:gd name="connsiteX6" fmla="*/ 60007 w 495300"/>
                  <a:gd name="connsiteY6" fmla="*/ 409575 h 514350"/>
                  <a:gd name="connsiteX7" fmla="*/ 118110 w 495300"/>
                  <a:gd name="connsiteY7" fmla="*/ 503873 h 514350"/>
                  <a:gd name="connsiteX8" fmla="*/ 135255 w 495300"/>
                  <a:gd name="connsiteY8" fmla="*/ 514350 h 514350"/>
                  <a:gd name="connsiteX9" fmla="*/ 360045 w 495300"/>
                  <a:gd name="connsiteY9" fmla="*/ 514350 h 514350"/>
                  <a:gd name="connsiteX10" fmla="*/ 377190 w 495300"/>
                  <a:gd name="connsiteY10" fmla="*/ 503873 h 514350"/>
                  <a:gd name="connsiteX11" fmla="*/ 435292 w 495300"/>
                  <a:gd name="connsiteY11" fmla="*/ 409575 h 514350"/>
                  <a:gd name="connsiteX12" fmla="*/ 478155 w 495300"/>
                  <a:gd name="connsiteY12" fmla="*/ 339090 h 514350"/>
                  <a:gd name="connsiteX13" fmla="*/ 495300 w 495300"/>
                  <a:gd name="connsiteY13" fmla="*/ 253365 h 514350"/>
                  <a:gd name="connsiteX14" fmla="*/ 495300 w 495300"/>
                  <a:gd name="connsiteY14" fmla="*/ 244793 h 514350"/>
                  <a:gd name="connsiteX15" fmla="*/ 247650 w 495300"/>
                  <a:gd name="connsiteY15" fmla="*/ 0 h 514350"/>
                  <a:gd name="connsiteX16" fmla="*/ 438150 w 495300"/>
                  <a:gd name="connsiteY16" fmla="*/ 252413 h 514350"/>
                  <a:gd name="connsiteX17" fmla="*/ 424815 w 495300"/>
                  <a:gd name="connsiteY17" fmla="*/ 319088 h 514350"/>
                  <a:gd name="connsiteX18" fmla="*/ 392430 w 495300"/>
                  <a:gd name="connsiteY18" fmla="*/ 371475 h 514350"/>
                  <a:gd name="connsiteX19" fmla="*/ 337185 w 495300"/>
                  <a:gd name="connsiteY19" fmla="*/ 457200 h 514350"/>
                  <a:gd name="connsiteX20" fmla="*/ 247650 w 495300"/>
                  <a:gd name="connsiteY20" fmla="*/ 457200 h 514350"/>
                  <a:gd name="connsiteX21" fmla="*/ 159068 w 495300"/>
                  <a:gd name="connsiteY21" fmla="*/ 457200 h 514350"/>
                  <a:gd name="connsiteX22" fmla="*/ 103823 w 495300"/>
                  <a:gd name="connsiteY22" fmla="*/ 371475 h 514350"/>
                  <a:gd name="connsiteX23" fmla="*/ 71438 w 495300"/>
                  <a:gd name="connsiteY23" fmla="*/ 319088 h 514350"/>
                  <a:gd name="connsiteX24" fmla="*/ 58103 w 495300"/>
                  <a:gd name="connsiteY24" fmla="*/ 252413 h 514350"/>
                  <a:gd name="connsiteX25" fmla="*/ 58103 w 495300"/>
                  <a:gd name="connsiteY25" fmla="*/ 244793 h 514350"/>
                  <a:gd name="connsiteX26" fmla="*/ 248602 w 495300"/>
                  <a:gd name="connsiteY26" fmla="*/ 56197 h 514350"/>
                  <a:gd name="connsiteX27" fmla="*/ 248602 w 495300"/>
                  <a:gd name="connsiteY27" fmla="*/ 56197 h 514350"/>
                  <a:gd name="connsiteX28" fmla="*/ 248602 w 495300"/>
                  <a:gd name="connsiteY28" fmla="*/ 56197 h 514350"/>
                  <a:gd name="connsiteX29" fmla="*/ 248602 w 495300"/>
                  <a:gd name="connsiteY29" fmla="*/ 56197 h 514350"/>
                  <a:gd name="connsiteX30" fmla="*/ 248602 w 495300"/>
                  <a:gd name="connsiteY30" fmla="*/ 56197 h 514350"/>
                  <a:gd name="connsiteX31" fmla="*/ 248602 w 495300"/>
                  <a:gd name="connsiteY31" fmla="*/ 56197 h 514350"/>
                  <a:gd name="connsiteX32" fmla="*/ 248602 w 495300"/>
                  <a:gd name="connsiteY32" fmla="*/ 56197 h 514350"/>
                  <a:gd name="connsiteX33" fmla="*/ 439103 w 495300"/>
                  <a:gd name="connsiteY33" fmla="*/ 244793 h 514350"/>
                  <a:gd name="connsiteX34" fmla="*/ 439103 w 495300"/>
                  <a:gd name="connsiteY34" fmla="*/ 252413 h 5143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</a:cxnLst>
                <a:rect l="l" t="t" r="r" b="b"/>
                <a:pathLst>
                  <a:path w="495300" h="514350">
                    <a:moveTo>
                      <a:pt x="247650" y="0"/>
                    </a:moveTo>
                    <a:cubicBezTo>
                      <a:pt x="247650" y="0"/>
                      <a:pt x="247650" y="0"/>
                      <a:pt x="247650" y="0"/>
                    </a:cubicBezTo>
                    <a:cubicBezTo>
                      <a:pt x="247650" y="0"/>
                      <a:pt x="247650" y="0"/>
                      <a:pt x="247650" y="0"/>
                    </a:cubicBezTo>
                    <a:cubicBezTo>
                      <a:pt x="112395" y="952"/>
                      <a:pt x="2857" y="109538"/>
                      <a:pt x="0" y="244793"/>
                    </a:cubicBezTo>
                    <a:lnTo>
                      <a:pt x="0" y="253365"/>
                    </a:lnTo>
                    <a:cubicBezTo>
                      <a:pt x="953" y="282893"/>
                      <a:pt x="6668" y="311468"/>
                      <a:pt x="17145" y="339090"/>
                    </a:cubicBezTo>
                    <a:cubicBezTo>
                      <a:pt x="27622" y="364808"/>
                      <a:pt x="41910" y="388620"/>
                      <a:pt x="60007" y="409575"/>
                    </a:cubicBezTo>
                    <a:cubicBezTo>
                      <a:pt x="82868" y="434340"/>
                      <a:pt x="107632" y="482918"/>
                      <a:pt x="118110" y="503873"/>
                    </a:cubicBezTo>
                    <a:cubicBezTo>
                      <a:pt x="120968" y="510540"/>
                      <a:pt x="127635" y="514350"/>
                      <a:pt x="135255" y="514350"/>
                    </a:cubicBezTo>
                    <a:lnTo>
                      <a:pt x="360045" y="514350"/>
                    </a:lnTo>
                    <a:cubicBezTo>
                      <a:pt x="367665" y="514350"/>
                      <a:pt x="374333" y="510540"/>
                      <a:pt x="377190" y="503873"/>
                    </a:cubicBezTo>
                    <a:cubicBezTo>
                      <a:pt x="387668" y="482918"/>
                      <a:pt x="412433" y="434340"/>
                      <a:pt x="435292" y="409575"/>
                    </a:cubicBezTo>
                    <a:cubicBezTo>
                      <a:pt x="453390" y="388620"/>
                      <a:pt x="468630" y="364808"/>
                      <a:pt x="478155" y="339090"/>
                    </a:cubicBezTo>
                    <a:cubicBezTo>
                      <a:pt x="488633" y="311468"/>
                      <a:pt x="494348" y="282893"/>
                      <a:pt x="495300" y="253365"/>
                    </a:cubicBezTo>
                    <a:lnTo>
                      <a:pt x="495300" y="244793"/>
                    </a:lnTo>
                    <a:cubicBezTo>
                      <a:pt x="492442" y="109538"/>
                      <a:pt x="382905" y="952"/>
                      <a:pt x="247650" y="0"/>
                    </a:cubicBezTo>
                    <a:close/>
                    <a:moveTo>
                      <a:pt x="438150" y="252413"/>
                    </a:moveTo>
                    <a:cubicBezTo>
                      <a:pt x="437198" y="275273"/>
                      <a:pt x="432435" y="298133"/>
                      <a:pt x="424815" y="319088"/>
                    </a:cubicBezTo>
                    <a:cubicBezTo>
                      <a:pt x="417195" y="338138"/>
                      <a:pt x="406717" y="356235"/>
                      <a:pt x="392430" y="371475"/>
                    </a:cubicBezTo>
                    <a:cubicBezTo>
                      <a:pt x="370523" y="398145"/>
                      <a:pt x="351473" y="426720"/>
                      <a:pt x="337185" y="457200"/>
                    </a:cubicBezTo>
                    <a:lnTo>
                      <a:pt x="247650" y="457200"/>
                    </a:lnTo>
                    <a:lnTo>
                      <a:pt x="159068" y="457200"/>
                    </a:lnTo>
                    <a:cubicBezTo>
                      <a:pt x="143827" y="426720"/>
                      <a:pt x="124777" y="398145"/>
                      <a:pt x="103823" y="371475"/>
                    </a:cubicBezTo>
                    <a:cubicBezTo>
                      <a:pt x="90488" y="356235"/>
                      <a:pt x="79057" y="338138"/>
                      <a:pt x="71438" y="319088"/>
                    </a:cubicBezTo>
                    <a:cubicBezTo>
                      <a:pt x="62865" y="298133"/>
                      <a:pt x="59055" y="275273"/>
                      <a:pt x="58103" y="252413"/>
                    </a:cubicBezTo>
                    <a:lnTo>
                      <a:pt x="58103" y="244793"/>
                    </a:lnTo>
                    <a:cubicBezTo>
                      <a:pt x="60007" y="140970"/>
                      <a:pt x="144780" y="57150"/>
                      <a:pt x="248602" y="56197"/>
                    </a:cubicBezTo>
                    <a:lnTo>
                      <a:pt x="248602" y="56197"/>
                    </a:lnTo>
                    <a:lnTo>
                      <a:pt x="248602" y="56197"/>
                    </a:lnTo>
                    <a:cubicBezTo>
                      <a:pt x="248602" y="56197"/>
                      <a:pt x="248602" y="56197"/>
                      <a:pt x="248602" y="56197"/>
                    </a:cubicBezTo>
                    <a:cubicBezTo>
                      <a:pt x="248602" y="56197"/>
                      <a:pt x="248602" y="56197"/>
                      <a:pt x="248602" y="56197"/>
                    </a:cubicBezTo>
                    <a:lnTo>
                      <a:pt x="248602" y="56197"/>
                    </a:lnTo>
                    <a:lnTo>
                      <a:pt x="248602" y="56197"/>
                    </a:lnTo>
                    <a:cubicBezTo>
                      <a:pt x="352425" y="57150"/>
                      <a:pt x="437198" y="140018"/>
                      <a:pt x="439103" y="244793"/>
                    </a:cubicBezTo>
                    <a:lnTo>
                      <a:pt x="439103" y="252413"/>
                    </a:lnTo>
                    <a:close/>
                  </a:path>
                </a:pathLst>
              </a:custGeom>
              <a:solidFill>
                <a:schemeClr val="bg1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6664761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21" name="Rectangle 3">
            <a:extLst>
              <a:ext uri="{FF2B5EF4-FFF2-40B4-BE49-F238E27FC236}">
                <a16:creationId xmlns:a16="http://schemas.microsoft.com/office/drawing/2014/main" id="{E9C18B91-FCCE-4E05-9C2E-A8E33460902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85775" lvl="1" indent="-342900">
              <a:spcBef>
                <a:spcPts val="0"/>
              </a:spcBef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altLang="en-US" sz="2400" b="1" dirty="0">
                <a:solidFill>
                  <a:srgbClr val="646569"/>
                </a:solidFill>
              </a:rPr>
              <a:t>Review Meeting 3 handouts</a:t>
            </a:r>
          </a:p>
          <a:p>
            <a:pPr marL="685775" lvl="1" indent="-342900">
              <a:spcBef>
                <a:spcPts val="0"/>
              </a:spcBef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altLang="en-US" sz="2400" b="1" dirty="0">
                <a:solidFill>
                  <a:srgbClr val="646569"/>
                </a:solidFill>
              </a:rPr>
              <a:t>Bring questions to Meeting 4</a:t>
            </a:r>
          </a:p>
          <a:p>
            <a:pPr marL="685775" lvl="1" indent="-342900">
              <a:spcBef>
                <a:spcPts val="0"/>
              </a:spcBef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altLang="en-US" sz="2400" b="1" dirty="0">
                <a:solidFill>
                  <a:srgbClr val="646569"/>
                </a:solidFill>
              </a:rPr>
              <a:t>Complete Meeting 3, Handout 6, if appropriate</a:t>
            </a:r>
          </a:p>
          <a:p>
            <a:pPr marL="685775" lvl="1" indent="-342900">
              <a:spcBef>
                <a:spcPts val="0"/>
              </a:spcBef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altLang="en-US" sz="2400" b="1" dirty="0">
                <a:solidFill>
                  <a:srgbClr val="646569"/>
                </a:solidFill>
              </a:rPr>
              <a:t>Schedule your family consultation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742508D-5D30-450D-BB1A-62CF0CE3E4BB}"/>
              </a:ext>
            </a:extLst>
          </p:cNvPr>
          <p:cNvSpPr>
            <a:spLocks noGrp="1"/>
          </p:cNvSpPr>
          <p:nvPr>
            <p:ph type="body" idx="13"/>
          </p:nvPr>
        </p:nvSpPr>
        <p:spPr/>
        <p:txBody>
          <a:bodyPr/>
          <a:lstStyle/>
          <a:p>
            <a:r>
              <a:rPr lang="en-US" altLang="en-US" dirty="0"/>
              <a:t>Roadwork</a:t>
            </a:r>
            <a:endParaRPr lang="en-US" dirty="0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002E19FF-6F5E-4027-87B9-3BA4BECDBFAE}"/>
              </a:ext>
            </a:extLst>
          </p:cNvPr>
          <p:cNvGrpSpPr>
            <a:grpSpLocks noChangeAspect="1"/>
          </p:cNvGrpSpPr>
          <p:nvPr/>
        </p:nvGrpSpPr>
        <p:grpSpPr>
          <a:xfrm>
            <a:off x="8077200" y="505779"/>
            <a:ext cx="822960" cy="822960"/>
            <a:chOff x="2720003" y="120095"/>
            <a:chExt cx="914400" cy="914400"/>
          </a:xfrm>
        </p:grpSpPr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5BB66EA5-DDB4-40E4-BF46-2B8489A61992}"/>
                </a:ext>
              </a:extLst>
            </p:cNvPr>
            <p:cNvSpPr/>
            <p:nvPr/>
          </p:nvSpPr>
          <p:spPr>
            <a:xfrm>
              <a:off x="2720003" y="120095"/>
              <a:ext cx="914400" cy="914400"/>
            </a:xfrm>
            <a:prstGeom prst="ellipse">
              <a:avLst/>
            </a:prstGeom>
            <a:solidFill>
              <a:srgbClr val="80479A"/>
            </a:solidFill>
            <a:ln>
              <a:solidFill>
                <a:srgbClr val="80479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4" name="Graphic 20" descr="Backpack">
              <a:extLst>
                <a:ext uri="{FF2B5EF4-FFF2-40B4-BE49-F238E27FC236}">
                  <a16:creationId xmlns:a16="http://schemas.microsoft.com/office/drawing/2014/main" id="{1E354006-A698-4EEA-A7BF-F399610453AC}"/>
                </a:ext>
              </a:extLst>
            </p:cNvPr>
            <p:cNvGrpSpPr/>
            <p:nvPr/>
          </p:nvGrpSpPr>
          <p:grpSpPr>
            <a:xfrm>
              <a:off x="2811443" y="211535"/>
              <a:ext cx="731520" cy="731520"/>
              <a:chOff x="7603962" y="0"/>
              <a:chExt cx="914400" cy="914400"/>
            </a:xfrm>
          </p:grpSpPr>
          <p:sp>
            <p:nvSpPr>
              <p:cNvPr id="15" name="Freeform: Shape 14">
                <a:extLst>
                  <a:ext uri="{FF2B5EF4-FFF2-40B4-BE49-F238E27FC236}">
                    <a16:creationId xmlns:a16="http://schemas.microsoft.com/office/drawing/2014/main" id="{537C2CF5-4DF7-4195-8999-DB58E57BDEC0}"/>
                  </a:ext>
                </a:extLst>
              </p:cNvPr>
              <p:cNvSpPr/>
              <p:nvPr/>
            </p:nvSpPr>
            <p:spPr>
              <a:xfrm>
                <a:off x="7870662" y="38100"/>
                <a:ext cx="381000" cy="342900"/>
              </a:xfrm>
              <a:custGeom>
                <a:avLst/>
                <a:gdLst>
                  <a:gd name="connsiteX0" fmla="*/ 190500 w 381000"/>
                  <a:gd name="connsiteY0" fmla="*/ 57150 h 342900"/>
                  <a:gd name="connsiteX1" fmla="*/ 276225 w 381000"/>
                  <a:gd name="connsiteY1" fmla="*/ 142875 h 342900"/>
                  <a:gd name="connsiteX2" fmla="*/ 104775 w 381000"/>
                  <a:gd name="connsiteY2" fmla="*/ 142875 h 342900"/>
                  <a:gd name="connsiteX3" fmla="*/ 190500 w 381000"/>
                  <a:gd name="connsiteY3" fmla="*/ 57150 h 342900"/>
                  <a:gd name="connsiteX4" fmla="*/ 0 w 381000"/>
                  <a:gd name="connsiteY4" fmla="*/ 323850 h 342900"/>
                  <a:gd name="connsiteX5" fmla="*/ 19050 w 381000"/>
                  <a:gd name="connsiteY5" fmla="*/ 342900 h 342900"/>
                  <a:gd name="connsiteX6" fmla="*/ 152400 w 381000"/>
                  <a:gd name="connsiteY6" fmla="*/ 342900 h 342900"/>
                  <a:gd name="connsiteX7" fmla="*/ 152400 w 381000"/>
                  <a:gd name="connsiteY7" fmla="*/ 323850 h 342900"/>
                  <a:gd name="connsiteX8" fmla="*/ 171450 w 381000"/>
                  <a:gd name="connsiteY8" fmla="*/ 304800 h 342900"/>
                  <a:gd name="connsiteX9" fmla="*/ 209550 w 381000"/>
                  <a:gd name="connsiteY9" fmla="*/ 304800 h 342900"/>
                  <a:gd name="connsiteX10" fmla="*/ 228600 w 381000"/>
                  <a:gd name="connsiteY10" fmla="*/ 323850 h 342900"/>
                  <a:gd name="connsiteX11" fmla="*/ 228600 w 381000"/>
                  <a:gd name="connsiteY11" fmla="*/ 342900 h 342900"/>
                  <a:gd name="connsiteX12" fmla="*/ 361950 w 381000"/>
                  <a:gd name="connsiteY12" fmla="*/ 342900 h 342900"/>
                  <a:gd name="connsiteX13" fmla="*/ 381000 w 381000"/>
                  <a:gd name="connsiteY13" fmla="*/ 323850 h 342900"/>
                  <a:gd name="connsiteX14" fmla="*/ 381000 w 381000"/>
                  <a:gd name="connsiteY14" fmla="*/ 142875 h 342900"/>
                  <a:gd name="connsiteX15" fmla="*/ 333375 w 381000"/>
                  <a:gd name="connsiteY15" fmla="*/ 142875 h 342900"/>
                  <a:gd name="connsiteX16" fmla="*/ 190500 w 381000"/>
                  <a:gd name="connsiteY16" fmla="*/ 0 h 342900"/>
                  <a:gd name="connsiteX17" fmla="*/ 47625 w 381000"/>
                  <a:gd name="connsiteY17" fmla="*/ 142875 h 342900"/>
                  <a:gd name="connsiteX18" fmla="*/ 0 w 381000"/>
                  <a:gd name="connsiteY18" fmla="*/ 142875 h 342900"/>
                  <a:gd name="connsiteX19" fmla="*/ 0 w 381000"/>
                  <a:gd name="connsiteY19" fmla="*/ 323850 h 3429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</a:cxnLst>
                <a:rect l="l" t="t" r="r" b="b"/>
                <a:pathLst>
                  <a:path w="381000" h="342900">
                    <a:moveTo>
                      <a:pt x="190500" y="57150"/>
                    </a:moveTo>
                    <a:cubicBezTo>
                      <a:pt x="238125" y="57150"/>
                      <a:pt x="276225" y="95250"/>
                      <a:pt x="276225" y="142875"/>
                    </a:cubicBezTo>
                    <a:lnTo>
                      <a:pt x="104775" y="142875"/>
                    </a:lnTo>
                    <a:cubicBezTo>
                      <a:pt x="104775" y="95250"/>
                      <a:pt x="142875" y="57150"/>
                      <a:pt x="190500" y="57150"/>
                    </a:cubicBezTo>
                    <a:close/>
                    <a:moveTo>
                      <a:pt x="0" y="323850"/>
                    </a:moveTo>
                    <a:cubicBezTo>
                      <a:pt x="0" y="334328"/>
                      <a:pt x="8572" y="342900"/>
                      <a:pt x="19050" y="342900"/>
                    </a:cubicBezTo>
                    <a:lnTo>
                      <a:pt x="152400" y="342900"/>
                    </a:lnTo>
                    <a:lnTo>
                      <a:pt x="152400" y="323850"/>
                    </a:lnTo>
                    <a:cubicBezTo>
                      <a:pt x="152400" y="313373"/>
                      <a:pt x="160973" y="304800"/>
                      <a:pt x="171450" y="304800"/>
                    </a:cubicBezTo>
                    <a:lnTo>
                      <a:pt x="209550" y="304800"/>
                    </a:lnTo>
                    <a:cubicBezTo>
                      <a:pt x="220027" y="304800"/>
                      <a:pt x="228600" y="313373"/>
                      <a:pt x="228600" y="323850"/>
                    </a:cubicBezTo>
                    <a:lnTo>
                      <a:pt x="228600" y="342900"/>
                    </a:lnTo>
                    <a:lnTo>
                      <a:pt x="361950" y="342900"/>
                    </a:lnTo>
                    <a:cubicBezTo>
                      <a:pt x="372428" y="342900"/>
                      <a:pt x="381000" y="334328"/>
                      <a:pt x="381000" y="323850"/>
                    </a:cubicBezTo>
                    <a:lnTo>
                      <a:pt x="381000" y="142875"/>
                    </a:lnTo>
                    <a:lnTo>
                      <a:pt x="333375" y="142875"/>
                    </a:lnTo>
                    <a:cubicBezTo>
                      <a:pt x="333375" y="63818"/>
                      <a:pt x="269558" y="0"/>
                      <a:pt x="190500" y="0"/>
                    </a:cubicBezTo>
                    <a:cubicBezTo>
                      <a:pt x="111443" y="0"/>
                      <a:pt x="47625" y="63818"/>
                      <a:pt x="47625" y="142875"/>
                    </a:cubicBezTo>
                    <a:lnTo>
                      <a:pt x="0" y="142875"/>
                    </a:lnTo>
                    <a:lnTo>
                      <a:pt x="0" y="323850"/>
                    </a:lnTo>
                    <a:close/>
                  </a:path>
                </a:pathLst>
              </a:custGeom>
              <a:solidFill>
                <a:schemeClr val="bg1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6" name="Freeform: Shape 15">
                <a:extLst>
                  <a:ext uri="{FF2B5EF4-FFF2-40B4-BE49-F238E27FC236}">
                    <a16:creationId xmlns:a16="http://schemas.microsoft.com/office/drawing/2014/main" id="{53662020-51D8-49B0-9CA4-A005CFB6ADD6}"/>
                  </a:ext>
                </a:extLst>
              </p:cNvPr>
              <p:cNvSpPr/>
              <p:nvPr/>
            </p:nvSpPr>
            <p:spPr>
              <a:xfrm>
                <a:off x="7908762" y="657225"/>
                <a:ext cx="304800" cy="142875"/>
              </a:xfrm>
              <a:custGeom>
                <a:avLst/>
                <a:gdLst>
                  <a:gd name="connsiteX0" fmla="*/ 292418 w 304800"/>
                  <a:gd name="connsiteY0" fmla="*/ 0 h 142875"/>
                  <a:gd name="connsiteX1" fmla="*/ 12382 w 304800"/>
                  <a:gd name="connsiteY1" fmla="*/ 0 h 142875"/>
                  <a:gd name="connsiteX2" fmla="*/ 0 w 304800"/>
                  <a:gd name="connsiteY2" fmla="*/ 12383 h 142875"/>
                  <a:gd name="connsiteX3" fmla="*/ 0 w 304800"/>
                  <a:gd name="connsiteY3" fmla="*/ 142875 h 142875"/>
                  <a:gd name="connsiteX4" fmla="*/ 304800 w 304800"/>
                  <a:gd name="connsiteY4" fmla="*/ 142875 h 142875"/>
                  <a:gd name="connsiteX5" fmla="*/ 304800 w 304800"/>
                  <a:gd name="connsiteY5" fmla="*/ 12383 h 142875"/>
                  <a:gd name="connsiteX6" fmla="*/ 292418 w 304800"/>
                  <a:gd name="connsiteY6" fmla="*/ 0 h 142875"/>
                  <a:gd name="connsiteX7" fmla="*/ 292418 w 304800"/>
                  <a:gd name="connsiteY7" fmla="*/ 0 h 1428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304800" h="142875">
                    <a:moveTo>
                      <a:pt x="292418" y="0"/>
                    </a:moveTo>
                    <a:lnTo>
                      <a:pt x="12382" y="0"/>
                    </a:lnTo>
                    <a:cubicBezTo>
                      <a:pt x="5715" y="0"/>
                      <a:pt x="0" y="5715"/>
                      <a:pt x="0" y="12383"/>
                    </a:cubicBezTo>
                    <a:lnTo>
                      <a:pt x="0" y="142875"/>
                    </a:lnTo>
                    <a:lnTo>
                      <a:pt x="304800" y="142875"/>
                    </a:lnTo>
                    <a:lnTo>
                      <a:pt x="304800" y="12383"/>
                    </a:lnTo>
                    <a:cubicBezTo>
                      <a:pt x="304800" y="5715"/>
                      <a:pt x="299085" y="0"/>
                      <a:pt x="292418" y="0"/>
                    </a:cubicBezTo>
                    <a:lnTo>
                      <a:pt x="292418" y="0"/>
                    </a:lnTo>
                    <a:close/>
                  </a:path>
                </a:pathLst>
              </a:custGeom>
              <a:solidFill>
                <a:schemeClr val="bg1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7" name="Freeform: Shape 16">
                <a:extLst>
                  <a:ext uri="{FF2B5EF4-FFF2-40B4-BE49-F238E27FC236}">
                    <a16:creationId xmlns:a16="http://schemas.microsoft.com/office/drawing/2014/main" id="{3A1CA683-9B89-4546-B983-15006A28CD9D}"/>
                  </a:ext>
                </a:extLst>
              </p:cNvPr>
              <p:cNvSpPr/>
              <p:nvPr/>
            </p:nvSpPr>
            <p:spPr>
              <a:xfrm>
                <a:off x="7737312" y="191453"/>
                <a:ext cx="647700" cy="600075"/>
              </a:xfrm>
              <a:custGeom>
                <a:avLst/>
                <a:gdLst>
                  <a:gd name="connsiteX0" fmla="*/ 609600 w 647700"/>
                  <a:gd name="connsiteY0" fmla="*/ 294323 h 600075"/>
                  <a:gd name="connsiteX1" fmla="*/ 590550 w 647700"/>
                  <a:gd name="connsiteY1" fmla="*/ 294323 h 600075"/>
                  <a:gd name="connsiteX2" fmla="*/ 590550 w 647700"/>
                  <a:gd name="connsiteY2" fmla="*/ 65723 h 600075"/>
                  <a:gd name="connsiteX3" fmla="*/ 552450 w 647700"/>
                  <a:gd name="connsiteY3" fmla="*/ 0 h 600075"/>
                  <a:gd name="connsiteX4" fmla="*/ 552450 w 647700"/>
                  <a:gd name="connsiteY4" fmla="*/ 170498 h 600075"/>
                  <a:gd name="connsiteX5" fmla="*/ 495300 w 647700"/>
                  <a:gd name="connsiteY5" fmla="*/ 227648 h 600075"/>
                  <a:gd name="connsiteX6" fmla="*/ 361950 w 647700"/>
                  <a:gd name="connsiteY6" fmla="*/ 227648 h 600075"/>
                  <a:gd name="connsiteX7" fmla="*/ 361950 w 647700"/>
                  <a:gd name="connsiteY7" fmla="*/ 246698 h 600075"/>
                  <a:gd name="connsiteX8" fmla="*/ 342900 w 647700"/>
                  <a:gd name="connsiteY8" fmla="*/ 265748 h 600075"/>
                  <a:gd name="connsiteX9" fmla="*/ 304800 w 647700"/>
                  <a:gd name="connsiteY9" fmla="*/ 265748 h 600075"/>
                  <a:gd name="connsiteX10" fmla="*/ 285750 w 647700"/>
                  <a:gd name="connsiteY10" fmla="*/ 246698 h 600075"/>
                  <a:gd name="connsiteX11" fmla="*/ 285750 w 647700"/>
                  <a:gd name="connsiteY11" fmla="*/ 227648 h 600075"/>
                  <a:gd name="connsiteX12" fmla="*/ 152400 w 647700"/>
                  <a:gd name="connsiteY12" fmla="*/ 227648 h 600075"/>
                  <a:gd name="connsiteX13" fmla="*/ 95250 w 647700"/>
                  <a:gd name="connsiteY13" fmla="*/ 170498 h 600075"/>
                  <a:gd name="connsiteX14" fmla="*/ 95250 w 647700"/>
                  <a:gd name="connsiteY14" fmla="*/ 0 h 600075"/>
                  <a:gd name="connsiteX15" fmla="*/ 57150 w 647700"/>
                  <a:gd name="connsiteY15" fmla="*/ 65723 h 600075"/>
                  <a:gd name="connsiteX16" fmla="*/ 57150 w 647700"/>
                  <a:gd name="connsiteY16" fmla="*/ 294323 h 600075"/>
                  <a:gd name="connsiteX17" fmla="*/ 38100 w 647700"/>
                  <a:gd name="connsiteY17" fmla="*/ 294323 h 600075"/>
                  <a:gd name="connsiteX18" fmla="*/ 0 w 647700"/>
                  <a:gd name="connsiteY18" fmla="*/ 332423 h 600075"/>
                  <a:gd name="connsiteX19" fmla="*/ 0 w 647700"/>
                  <a:gd name="connsiteY19" fmla="*/ 484823 h 600075"/>
                  <a:gd name="connsiteX20" fmla="*/ 38100 w 647700"/>
                  <a:gd name="connsiteY20" fmla="*/ 522923 h 600075"/>
                  <a:gd name="connsiteX21" fmla="*/ 57150 w 647700"/>
                  <a:gd name="connsiteY21" fmla="*/ 522923 h 600075"/>
                  <a:gd name="connsiteX22" fmla="*/ 57150 w 647700"/>
                  <a:gd name="connsiteY22" fmla="*/ 570548 h 600075"/>
                  <a:gd name="connsiteX23" fmla="*/ 95250 w 647700"/>
                  <a:gd name="connsiteY23" fmla="*/ 608648 h 600075"/>
                  <a:gd name="connsiteX24" fmla="*/ 133350 w 647700"/>
                  <a:gd name="connsiteY24" fmla="*/ 608648 h 600075"/>
                  <a:gd name="connsiteX25" fmla="*/ 133350 w 647700"/>
                  <a:gd name="connsiteY25" fmla="*/ 478155 h 600075"/>
                  <a:gd name="connsiteX26" fmla="*/ 183833 w 647700"/>
                  <a:gd name="connsiteY26" fmla="*/ 427673 h 600075"/>
                  <a:gd name="connsiteX27" fmla="*/ 464820 w 647700"/>
                  <a:gd name="connsiteY27" fmla="*/ 427673 h 600075"/>
                  <a:gd name="connsiteX28" fmla="*/ 515303 w 647700"/>
                  <a:gd name="connsiteY28" fmla="*/ 478155 h 600075"/>
                  <a:gd name="connsiteX29" fmla="*/ 515303 w 647700"/>
                  <a:gd name="connsiteY29" fmla="*/ 608648 h 600075"/>
                  <a:gd name="connsiteX30" fmla="*/ 553403 w 647700"/>
                  <a:gd name="connsiteY30" fmla="*/ 608648 h 600075"/>
                  <a:gd name="connsiteX31" fmla="*/ 591503 w 647700"/>
                  <a:gd name="connsiteY31" fmla="*/ 570548 h 600075"/>
                  <a:gd name="connsiteX32" fmla="*/ 591503 w 647700"/>
                  <a:gd name="connsiteY32" fmla="*/ 522923 h 600075"/>
                  <a:gd name="connsiteX33" fmla="*/ 610553 w 647700"/>
                  <a:gd name="connsiteY33" fmla="*/ 522923 h 600075"/>
                  <a:gd name="connsiteX34" fmla="*/ 648653 w 647700"/>
                  <a:gd name="connsiteY34" fmla="*/ 484823 h 600075"/>
                  <a:gd name="connsiteX35" fmla="*/ 648653 w 647700"/>
                  <a:gd name="connsiteY35" fmla="*/ 332423 h 600075"/>
                  <a:gd name="connsiteX36" fmla="*/ 609600 w 647700"/>
                  <a:gd name="connsiteY36" fmla="*/ 294323 h 6000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</a:cxnLst>
                <a:rect l="l" t="t" r="r" b="b"/>
                <a:pathLst>
                  <a:path w="647700" h="600075">
                    <a:moveTo>
                      <a:pt x="609600" y="294323"/>
                    </a:moveTo>
                    <a:lnTo>
                      <a:pt x="590550" y="294323"/>
                    </a:lnTo>
                    <a:lnTo>
                      <a:pt x="590550" y="65723"/>
                    </a:lnTo>
                    <a:cubicBezTo>
                      <a:pt x="590550" y="38100"/>
                      <a:pt x="576263" y="13335"/>
                      <a:pt x="552450" y="0"/>
                    </a:cubicBezTo>
                    <a:lnTo>
                      <a:pt x="552450" y="170498"/>
                    </a:lnTo>
                    <a:cubicBezTo>
                      <a:pt x="552450" y="201930"/>
                      <a:pt x="526733" y="227648"/>
                      <a:pt x="495300" y="227648"/>
                    </a:cubicBezTo>
                    <a:lnTo>
                      <a:pt x="361950" y="227648"/>
                    </a:lnTo>
                    <a:lnTo>
                      <a:pt x="361950" y="246698"/>
                    </a:lnTo>
                    <a:cubicBezTo>
                      <a:pt x="361950" y="257175"/>
                      <a:pt x="353378" y="265748"/>
                      <a:pt x="342900" y="265748"/>
                    </a:cubicBezTo>
                    <a:lnTo>
                      <a:pt x="304800" y="265748"/>
                    </a:lnTo>
                    <a:cubicBezTo>
                      <a:pt x="294323" y="265748"/>
                      <a:pt x="285750" y="257175"/>
                      <a:pt x="285750" y="246698"/>
                    </a:cubicBezTo>
                    <a:lnTo>
                      <a:pt x="285750" y="227648"/>
                    </a:lnTo>
                    <a:lnTo>
                      <a:pt x="152400" y="227648"/>
                    </a:lnTo>
                    <a:cubicBezTo>
                      <a:pt x="120968" y="227648"/>
                      <a:pt x="95250" y="201930"/>
                      <a:pt x="95250" y="170498"/>
                    </a:cubicBezTo>
                    <a:lnTo>
                      <a:pt x="95250" y="0"/>
                    </a:lnTo>
                    <a:cubicBezTo>
                      <a:pt x="71438" y="13335"/>
                      <a:pt x="57150" y="39053"/>
                      <a:pt x="57150" y="65723"/>
                    </a:cubicBezTo>
                    <a:lnTo>
                      <a:pt x="57150" y="294323"/>
                    </a:lnTo>
                    <a:lnTo>
                      <a:pt x="38100" y="294323"/>
                    </a:lnTo>
                    <a:cubicBezTo>
                      <a:pt x="17145" y="294323"/>
                      <a:pt x="0" y="311468"/>
                      <a:pt x="0" y="332423"/>
                    </a:cubicBezTo>
                    <a:lnTo>
                      <a:pt x="0" y="484823"/>
                    </a:lnTo>
                    <a:cubicBezTo>
                      <a:pt x="0" y="505777"/>
                      <a:pt x="17145" y="522923"/>
                      <a:pt x="38100" y="522923"/>
                    </a:cubicBezTo>
                    <a:lnTo>
                      <a:pt x="57150" y="522923"/>
                    </a:lnTo>
                    <a:lnTo>
                      <a:pt x="57150" y="570548"/>
                    </a:lnTo>
                    <a:cubicBezTo>
                      <a:pt x="57150" y="591502"/>
                      <a:pt x="74295" y="608648"/>
                      <a:pt x="95250" y="608648"/>
                    </a:cubicBezTo>
                    <a:lnTo>
                      <a:pt x="133350" y="608648"/>
                    </a:lnTo>
                    <a:lnTo>
                      <a:pt x="133350" y="478155"/>
                    </a:lnTo>
                    <a:cubicBezTo>
                      <a:pt x="133350" y="450533"/>
                      <a:pt x="156210" y="427673"/>
                      <a:pt x="183833" y="427673"/>
                    </a:cubicBezTo>
                    <a:lnTo>
                      <a:pt x="464820" y="427673"/>
                    </a:lnTo>
                    <a:cubicBezTo>
                      <a:pt x="492442" y="427673"/>
                      <a:pt x="515303" y="450533"/>
                      <a:pt x="515303" y="478155"/>
                    </a:cubicBezTo>
                    <a:lnTo>
                      <a:pt x="515303" y="608648"/>
                    </a:lnTo>
                    <a:lnTo>
                      <a:pt x="553403" y="608648"/>
                    </a:lnTo>
                    <a:cubicBezTo>
                      <a:pt x="574358" y="608648"/>
                      <a:pt x="591503" y="591502"/>
                      <a:pt x="591503" y="570548"/>
                    </a:cubicBezTo>
                    <a:lnTo>
                      <a:pt x="591503" y="522923"/>
                    </a:lnTo>
                    <a:lnTo>
                      <a:pt x="610553" y="522923"/>
                    </a:lnTo>
                    <a:cubicBezTo>
                      <a:pt x="631508" y="522923"/>
                      <a:pt x="648653" y="505777"/>
                      <a:pt x="648653" y="484823"/>
                    </a:cubicBezTo>
                    <a:lnTo>
                      <a:pt x="648653" y="332423"/>
                    </a:lnTo>
                    <a:cubicBezTo>
                      <a:pt x="647700" y="311468"/>
                      <a:pt x="630555" y="294323"/>
                      <a:pt x="609600" y="294323"/>
                    </a:cubicBezTo>
                    <a:close/>
                  </a:path>
                </a:pathLst>
              </a:custGeom>
              <a:solidFill>
                <a:schemeClr val="bg1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</p:grpSp>
      </p:grp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</p:tagLst>
</file>

<file path=ppt/theme/theme1.xml><?xml version="1.0" encoding="utf-8"?>
<a:theme xmlns:a="http://schemas.openxmlformats.org/drawingml/2006/main" name="Cover Master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Section Master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ontent Master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17692</TotalTime>
  <Words>193</Words>
  <Application>Microsoft Office PowerPoint</Application>
  <PresentationFormat>On-screen Show (16:9)</PresentationFormat>
  <Paragraphs>26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Calibri</vt:lpstr>
      <vt:lpstr>Verdana</vt:lpstr>
      <vt:lpstr>Cover Master</vt:lpstr>
      <vt:lpstr>Section Master</vt:lpstr>
      <vt:lpstr>Content Master</vt:lpstr>
      <vt:lpstr>Meeting 3 Losses and Gains: The Need to Be a Loss Expert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Research Foundation of SUNY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Graff-Baker, Beth (CDHS)</dc:creator>
  <cp:lastModifiedBy>Sobelman, Helene (OCFS)</cp:lastModifiedBy>
  <cp:revision>352</cp:revision>
  <cp:lastPrinted>2020-02-03T17:20:31Z</cp:lastPrinted>
  <dcterms:created xsi:type="dcterms:W3CDTF">2005-09-23T17:08:04Z</dcterms:created>
  <dcterms:modified xsi:type="dcterms:W3CDTF">2020-02-18T21:37:14Z</dcterms:modified>
</cp:coreProperties>
</file>